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330" r:id="rId3"/>
    <p:sldId id="262" r:id="rId4"/>
    <p:sldId id="263" r:id="rId5"/>
    <p:sldId id="489" r:id="rId6"/>
    <p:sldId id="490" r:id="rId7"/>
    <p:sldId id="491" r:id="rId8"/>
    <p:sldId id="360" r:id="rId9"/>
    <p:sldId id="336" r:id="rId10"/>
    <p:sldId id="361" r:id="rId11"/>
    <p:sldId id="337" r:id="rId12"/>
    <p:sldId id="362" r:id="rId13"/>
    <p:sldId id="363" r:id="rId14"/>
    <p:sldId id="364" r:id="rId15"/>
    <p:sldId id="365" r:id="rId16"/>
    <p:sldId id="366" r:id="rId17"/>
    <p:sldId id="367" r:id="rId18"/>
    <p:sldId id="451" r:id="rId19"/>
    <p:sldId id="484" r:id="rId20"/>
    <p:sldId id="453" r:id="rId21"/>
    <p:sldId id="462" r:id="rId22"/>
    <p:sldId id="463" r:id="rId23"/>
    <p:sldId id="464" r:id="rId24"/>
    <p:sldId id="493" r:id="rId25"/>
    <p:sldId id="417" r:id="rId26"/>
    <p:sldId id="455" r:id="rId27"/>
    <p:sldId id="456" r:id="rId28"/>
    <p:sldId id="483" r:id="rId29"/>
    <p:sldId id="485" r:id="rId30"/>
    <p:sldId id="486" r:id="rId31"/>
    <p:sldId id="452" r:id="rId32"/>
    <p:sldId id="457" r:id="rId33"/>
    <p:sldId id="458" r:id="rId34"/>
    <p:sldId id="494" r:id="rId35"/>
    <p:sldId id="465" r:id="rId36"/>
    <p:sldId id="466" r:id="rId37"/>
    <p:sldId id="467" r:id="rId38"/>
    <p:sldId id="492" r:id="rId39"/>
    <p:sldId id="473" r:id="rId40"/>
    <p:sldId id="474" r:id="rId41"/>
    <p:sldId id="475" r:id="rId42"/>
    <p:sldId id="476" r:id="rId43"/>
    <p:sldId id="468" r:id="rId44"/>
    <p:sldId id="469" r:id="rId45"/>
    <p:sldId id="470" r:id="rId46"/>
    <p:sldId id="471" r:id="rId47"/>
    <p:sldId id="472" r:id="rId48"/>
    <p:sldId id="477" r:id="rId49"/>
    <p:sldId id="495" r:id="rId50"/>
    <p:sldId id="478" r:id="rId51"/>
    <p:sldId id="479" r:id="rId52"/>
    <p:sldId id="480" r:id="rId53"/>
    <p:sldId id="481" r:id="rId54"/>
    <p:sldId id="273" r:id="rId55"/>
    <p:sldId id="460" r:id="rId56"/>
    <p:sldId id="461" r:id="rId57"/>
    <p:sldId id="277" r:id="rId58"/>
    <p:sldId id="487" r:id="rId59"/>
    <p:sldId id="496" r:id="rId60"/>
    <p:sldId id="281" r:id="rId61"/>
    <p:sldId id="278" r:id="rId62"/>
    <p:sldId id="49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CF4-346C-4ED5-A56A-D0EEDFF236E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0053-EFE3-4479-AA85-38FD6515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5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11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867F-CF44-4C17-9365-E4E4CC685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810C-A7F6-4750-8239-4578EB0F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81DC-DED6-4ED3-80BE-98FAA24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4DBD9-0E6C-4203-8EF8-9AE25257124E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E0DF-79C5-48E4-8D72-7F7574D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B367D-155A-43A1-A397-574876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AFE53-F6C0-44F1-B557-692F0DFD5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1398"/>
            <a:ext cx="5074920" cy="54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8913F-3FDB-4415-8393-D1CC04F71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061704" cy="171025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FEB9A8B-E6E8-4019-B209-282EFE7179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5269817"/>
            <a:ext cx="1083535" cy="1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5502-6532-492C-8AF8-1C905B73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E295-2924-47B3-B128-A5FF214B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5DBD-3A60-4056-A1C9-052FD0A9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B763-54B5-4523-85CC-81A38CD757DA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C9AF-472E-4A46-AB1F-643CC32A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97F-F75C-4495-9C18-F4465A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D9EF8-99F3-415A-8D08-294FEF367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EDC73-74ED-435B-B940-E493CC4F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5CD0-3DBE-419F-82EC-F4BC3BBF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28C06-8C55-41F5-AE39-7AAD09881E96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5808-C66B-42FF-A678-96C351A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1D23-4604-4444-803B-5AF61140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7018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sentr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teltekst"/>
          <p:cNvSpPr txBox="1">
            <a:spLocks noGrp="1"/>
          </p:cNvSpPr>
          <p:nvPr>
            <p:ph type="title"/>
          </p:nvPr>
        </p:nvSpPr>
        <p:spPr>
          <a:xfrm>
            <a:off x="1190625" y="2536031"/>
            <a:ext cx="9810750" cy="1785938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3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8744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DB7-CDC1-496D-B74F-44E7E68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3988-2C36-43EF-B0A6-BE0274FE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36CC-18A2-4417-A5B1-F157FE8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DC03-9984-4AB4-B42E-231EBE56EEF0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724-BE57-4B3D-B8BD-B179659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1" y="635635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F24-EA19-460E-A989-7A894F95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E0E4-4A8A-48A7-BEDE-64A783141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" y="92743"/>
            <a:ext cx="3986783" cy="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1CCA-0D28-4DBD-822E-B79E6229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B13D-DBA7-47F9-980C-E5BE37A08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7284-6C86-480B-AF98-6FE5761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2B2C-7AF6-4434-806B-34202A98CB2A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B3D-DCBA-4F0F-A042-350406A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2" y="6356350"/>
            <a:ext cx="7748336" cy="365125"/>
          </a:xfrm>
        </p:spPr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B2CD-250E-4D26-8D39-DC0FE037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1D72-6C8F-4FFF-98E2-C452A54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DD5B-8801-40F0-BA8D-71517484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9A80-13BE-443A-AACE-421CE5D02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4C03-6ECD-4DB6-8F3E-1EFE215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5C21-D90B-48B2-846F-E41D8D310B02}" type="datetime1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2FDE4-EBB2-409F-B199-3F118892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2567" y="6356350"/>
            <a:ext cx="6937065" cy="365125"/>
          </a:xfrm>
        </p:spPr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99AF-166E-4747-B058-45C2349B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DE0-6933-45E8-8456-BF7C776F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CFF36-2828-4C42-9408-B2035729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1D16-1E88-4F5D-9425-A17DCC7D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AE265-DE89-4E2D-9CFA-E9AF5D17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DA5D-5C94-4C91-AC88-681CCE2E8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9012-FF02-43CE-A9FC-E16C80F3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201E-EB7F-4512-873D-A27AD9C91A05}" type="datetime1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ADFC5-44AB-41DE-9475-D41EC5B9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11C40-1938-4243-879B-93BFC6C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F13-4A05-41C7-90CE-9C9B17CD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0A429-D6A6-4752-A5AC-65A2572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710A-135B-4E39-B03D-876C6B4F24FA}" type="datetime1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C100-8A4A-4F59-AE18-F5283725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8F35F-4011-482B-A128-8D7019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963AE-DD4B-4049-BE48-2C3B390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96E-B8B0-40B8-9C7B-551E7C2BF539}" type="datetime1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36035-E9D1-4C31-99EF-547678E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C318-F626-4219-9B41-E066EB4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56D3-6E66-487D-9905-735947A3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43D1-4396-4040-9F5F-42B8D8D4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B3DA-0C5F-40EA-B5B1-0ACD1483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705A-EE5F-4F14-ABAE-71A62369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C8A97-1003-4201-8AD2-FB40A24F5B3F}" type="datetime1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6570F-75C9-41DE-A667-8D09E21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1F36C-3E1D-44FE-B61A-68F0EE0E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A150-D856-4173-8702-4798F74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0D2B-6F32-4CA9-8614-744B01948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D4528-CB36-4364-AF58-01D6BA2B0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F51D2-5169-42BD-A7FB-3E35071A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622B0-801D-49FB-B7A9-AA74B017F0D6}" type="datetime1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79EB-0368-4D2F-8129-26E6FA88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2F39-4EF6-4BA6-8676-E641E7C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E894-935A-42F9-9ABD-6141DD20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3C0E-34DD-4F2A-93BB-39304F43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F42A-6A37-4070-9BC8-10377460F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9DA2-0731-4A1F-9C46-8E482BB7D5EA}" type="datetime1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3370-938D-40C8-BAC5-42411855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39E8-B95D-4628-BD51-7D4951B1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5AFD-2D77-49B0-BC44-067E632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" y="2560320"/>
            <a:ext cx="11679936" cy="1438656"/>
          </a:xfrm>
        </p:spPr>
        <p:txBody>
          <a:bodyPr>
            <a:normAutofit fontScale="90000"/>
          </a:bodyPr>
          <a:lstStyle/>
          <a:p>
            <a:r>
              <a:rPr lang="nb-NO" dirty="0"/>
              <a:t>Sosial ulikhet – Betydning av barnehage og skole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09D14-1075-4CCE-92AF-04C9BA4E5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680"/>
            <a:ext cx="9144000" cy="960120"/>
          </a:xfrm>
        </p:spPr>
        <p:txBody>
          <a:bodyPr/>
          <a:lstStyle/>
          <a:p>
            <a:r>
              <a:rPr lang="nb-NO" dirty="0"/>
              <a:t>Astrid Marie Jorde Sandsør</a:t>
            </a:r>
          </a:p>
        </p:txBody>
      </p:sp>
    </p:spTree>
    <p:extLst>
      <p:ext uri="{BB962C8B-B14F-4D97-AF65-F5344CB8AC3E}">
        <p14:creationId xmlns:p14="http://schemas.microsoft.com/office/powerpoint/2010/main" val="330934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C8F-B59F-48FA-B6DB-D6601511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Barnehagens fremvekst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234-B63E-42F5-8C7A-1BE9EA53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1800-tallet</a:t>
            </a:r>
          </a:p>
          <a:p>
            <a:pPr lvl="1"/>
            <a:r>
              <a:rPr lang="nb-NO" dirty="0"/>
              <a:t>Barneasyl (1830)</a:t>
            </a:r>
          </a:p>
          <a:p>
            <a:pPr lvl="1"/>
            <a:r>
              <a:rPr lang="nb-NO" dirty="0" err="1"/>
              <a:t>Fröbelske</a:t>
            </a:r>
            <a:r>
              <a:rPr lang="nb-NO" dirty="0"/>
              <a:t> barnehager (1870)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3">
            <a:extLst>
              <a:ext uri="{FF2B5EF4-FFF2-40B4-BE49-F238E27FC236}">
                <a16:creationId xmlns:a16="http://schemas.microsoft.com/office/drawing/2014/main" id="{C14B4A5E-C289-4D7D-A27B-BF638898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98" y="861437"/>
            <a:ext cx="4108606" cy="2462223"/>
          </a:xfrm>
          <a:prstGeom prst="rect">
            <a:avLst/>
          </a:prstGeom>
        </p:spPr>
      </p:pic>
      <p:pic>
        <p:nvPicPr>
          <p:cNvPr id="6" name="Bilde 4">
            <a:extLst>
              <a:ext uri="{FF2B5EF4-FFF2-40B4-BE49-F238E27FC236}">
                <a16:creationId xmlns:a16="http://schemas.microsoft.com/office/drawing/2014/main" id="{F19FDE25-B4B0-4B5C-91F7-2A2243B5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1" y="3358028"/>
            <a:ext cx="3501414" cy="2818935"/>
          </a:xfrm>
          <a:prstGeom prst="rect">
            <a:avLst/>
          </a:prstGeom>
        </p:spPr>
      </p:pic>
      <p:pic>
        <p:nvPicPr>
          <p:cNvPr id="7" name="Bilde 5">
            <a:extLst>
              <a:ext uri="{FF2B5EF4-FFF2-40B4-BE49-F238E27FC236}">
                <a16:creationId xmlns:a16="http://schemas.microsoft.com/office/drawing/2014/main" id="{458A7F01-5066-4282-B920-AEEB1855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14" y="3413354"/>
            <a:ext cx="3424472" cy="27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C8F-B59F-48FA-B6DB-D6601511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Barnehagen, div. lover og forskrifter, 1947-54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234-B63E-42F5-8C7A-1BE9EA53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Vektlegge omsorg og lek</a:t>
            </a:r>
          </a:p>
          <a:p>
            <a:r>
              <a:rPr lang="nb-NO" dirty="0"/>
              <a:t>I samarbeid med foreldre fremme barns utvikling</a:t>
            </a:r>
          </a:p>
          <a:p>
            <a:r>
              <a:rPr lang="nb-NO" dirty="0"/>
              <a:t>Særlig vekt på trivsel og trygghet</a:t>
            </a:r>
          </a:p>
          <a:p>
            <a:r>
              <a:rPr lang="nb-NO" dirty="0"/>
              <a:t>Max 8 barn &lt;3 år pr avdeling</a:t>
            </a:r>
          </a:p>
          <a:p>
            <a:r>
              <a:rPr lang="nb-NO" dirty="0"/>
              <a:t>Max 15 barn 3-5 år</a:t>
            </a:r>
          </a:p>
          <a:p>
            <a:r>
              <a:rPr lang="nb-NO" dirty="0"/>
              <a:t>Max 18 barn 5-7 år</a:t>
            </a:r>
          </a:p>
          <a:p>
            <a:r>
              <a:rPr lang="nb-NO" dirty="0"/>
              <a:t>Journal om hvert barn</a:t>
            </a:r>
          </a:p>
          <a:p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C8F-B59F-48FA-B6DB-D6601511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Barnehageloven 1975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234-B63E-42F5-8C7A-1BE9EA53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Pedagogisk tilbud</a:t>
            </a:r>
          </a:p>
          <a:p>
            <a:r>
              <a:rPr lang="nb-NO" dirty="0"/>
              <a:t>Pedagoger i barnehagene</a:t>
            </a:r>
          </a:p>
          <a:p>
            <a:r>
              <a:rPr lang="nb-NO" dirty="0"/>
              <a:t>Sosialpolitisk virkemiddel </a:t>
            </a:r>
          </a:p>
          <a:p>
            <a:r>
              <a:rPr lang="nb-NO" dirty="0"/>
              <a:t>Sosialt hjelpetiltak</a:t>
            </a:r>
          </a:p>
          <a:p>
            <a:r>
              <a:rPr lang="nb-NO" dirty="0"/>
              <a:t>Universell</a:t>
            </a:r>
          </a:p>
          <a:p>
            <a:r>
              <a:rPr lang="nb-NO" dirty="0"/>
              <a:t>Prioritere utsatte grupper</a:t>
            </a:r>
            <a:br>
              <a:rPr lang="nb-NO" dirty="0"/>
            </a:br>
            <a:endParaRPr lang="nb-NO" dirty="0"/>
          </a:p>
          <a:p>
            <a:r>
              <a:rPr lang="nb-NO" dirty="0"/>
              <a:t>Foreldres behov</a:t>
            </a:r>
          </a:p>
          <a:p>
            <a:r>
              <a:rPr lang="nb-NO" dirty="0"/>
              <a:t>Barns behov</a:t>
            </a:r>
          </a:p>
          <a:p>
            <a:r>
              <a:rPr lang="nb-NO" dirty="0"/>
              <a:t>Samfunnet som helhet</a:t>
            </a:r>
          </a:p>
          <a:p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3">
            <a:extLst>
              <a:ext uri="{FF2B5EF4-FFF2-40B4-BE49-F238E27FC236}">
                <a16:creationId xmlns:a16="http://schemas.microsoft.com/office/drawing/2014/main" id="{8EAF7268-611E-4B4A-ACE3-53F1D734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15" y="1870075"/>
            <a:ext cx="3997071" cy="3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C8F-B59F-48FA-B6DB-D6601511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353800" cy="11176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Barnehagelovene</a:t>
            </a:r>
            <a:r>
              <a:rPr lang="en-US" dirty="0"/>
              <a:t> 1995/2005, </a:t>
            </a:r>
            <a:r>
              <a:rPr lang="en-US" dirty="0" err="1"/>
              <a:t>Barnehageforliket</a:t>
            </a:r>
            <a:r>
              <a:rPr lang="en-US" dirty="0"/>
              <a:t> 2003 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234-B63E-42F5-8C7A-1BE9EA53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Pedagogisk leder i avdelingen</a:t>
            </a:r>
          </a:p>
          <a:p>
            <a:r>
              <a:rPr lang="nb-NO" dirty="0"/>
              <a:t>7-9 barn &lt;3år</a:t>
            </a:r>
          </a:p>
          <a:p>
            <a:r>
              <a:rPr lang="nb-NO" dirty="0"/>
              <a:t>14-18 barn &gt;3år</a:t>
            </a:r>
          </a:p>
          <a:p>
            <a:r>
              <a:rPr lang="nb-NO" dirty="0"/>
              <a:t>Rammeplan – innhold i barnehagen</a:t>
            </a:r>
          </a:p>
          <a:p>
            <a:r>
              <a:rPr lang="nb-NO" dirty="0" err="1"/>
              <a:t>Maxpris</a:t>
            </a:r>
            <a:r>
              <a:rPr lang="nb-NO" dirty="0"/>
              <a:t> foreldrebetaling (2006)</a:t>
            </a:r>
          </a:p>
          <a:p>
            <a:r>
              <a:rPr lang="nb-NO" dirty="0"/>
              <a:t>Øket utbygging</a:t>
            </a: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3074" name="Picture 2" descr="Samlingsstund - BARNEHAGE - Tegninger.no">
            <a:extLst>
              <a:ext uri="{FF2B5EF4-FFF2-40B4-BE49-F238E27FC236}">
                <a16:creationId xmlns:a16="http://schemas.microsoft.com/office/drawing/2014/main" id="{6949E07A-178C-4282-B4A6-3ABA7D64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03" y="1494289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9C8F-B59F-48FA-B6DB-D6601511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Ny </a:t>
            </a:r>
            <a:r>
              <a:rPr lang="en-US" dirty="0" err="1"/>
              <a:t>barnehagelov</a:t>
            </a:r>
            <a:r>
              <a:rPr lang="en-US" dirty="0"/>
              <a:t>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3234-B63E-42F5-8C7A-1BE9EA53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Pedagognorm (1:7 &lt;3år, 1:14 3 år+)</a:t>
            </a:r>
          </a:p>
          <a:p>
            <a:r>
              <a:rPr lang="nb-NO" dirty="0"/>
              <a:t>Bemanningsnorm (1:3 &lt;3år, 1:6 3+)</a:t>
            </a:r>
          </a:p>
          <a:p>
            <a:r>
              <a:rPr lang="nb-NO" dirty="0"/>
              <a:t>Språkkrav</a:t>
            </a:r>
          </a:p>
          <a:p>
            <a:r>
              <a:rPr lang="nb-NO" dirty="0"/>
              <a:t>Samarbeid om overgang til skole</a:t>
            </a:r>
          </a:p>
          <a:p>
            <a:r>
              <a:rPr lang="nb-NO" dirty="0"/>
              <a:t>Opplysningsplikt til barnevernet</a:t>
            </a:r>
          </a:p>
          <a:p>
            <a:r>
              <a:rPr lang="nb-NO" dirty="0"/>
              <a:t>Ny veileder om spesialpedagogisk hjelp i </a:t>
            </a:r>
            <a:r>
              <a:rPr lang="nb-NO" dirty="0" err="1"/>
              <a:t>bhg</a:t>
            </a:r>
            <a:endParaRPr lang="nb-NO" dirty="0"/>
          </a:p>
          <a:p>
            <a:pPr lvl="1"/>
            <a:r>
              <a:rPr lang="nb-NO" dirty="0"/>
              <a:t>https://www.udir.no/laring-og-trivsel/sarskilte-behov/spesialpedagogisk-hjelp/Spesialpedagogisk-hjelp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122" name="Picture 2" descr="Heer barnehage, Frogn kommune | Heer barnehage | Frogn kommune | Flickr">
            <a:extLst>
              <a:ext uri="{FF2B5EF4-FFF2-40B4-BE49-F238E27FC236}">
                <a16:creationId xmlns:a16="http://schemas.microsoft.com/office/drawing/2014/main" id="{7A1C12E1-76FC-49B0-8AD4-6FCDFB85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81037"/>
            <a:ext cx="4955097" cy="30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3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3181-8B47-49F2-ADDB-CEBA7E6C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Barnehagen i dag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AB64-4702-4E02-862F-13AABA30F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Rett til plass fra ett år </a:t>
            </a:r>
          </a:p>
          <a:p>
            <a:r>
              <a:rPr lang="nb-NO" dirty="0"/>
              <a:t>Max betaling kr 3230,-</a:t>
            </a:r>
          </a:p>
          <a:p>
            <a:pPr lvl="1"/>
            <a:r>
              <a:rPr lang="nb-NO" b="0" i="0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30% reduksjon barn 2, 50% reduksjon barn 3+</a:t>
            </a:r>
          </a:p>
          <a:p>
            <a:pPr lvl="1"/>
            <a:r>
              <a:rPr lang="nb-NO" b="0" i="0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Hvis maksprisen er høyere enn 6 prosent av samlet inntekt får du redusert pris.</a:t>
            </a:r>
            <a:endParaRPr lang="nb-NO" dirty="0"/>
          </a:p>
          <a:p>
            <a:r>
              <a:rPr lang="nb-NO" dirty="0"/>
              <a:t>Gratis kjernetid for barn fra lavinntektsfamilier</a:t>
            </a:r>
          </a:p>
          <a:p>
            <a:pPr lvl="1"/>
            <a:r>
              <a:rPr lang="nb-NO" b="0" i="0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1. august 2021: inntektsgrensen 583 650 kroner. </a:t>
            </a:r>
            <a:endParaRPr lang="nb-NO" dirty="0"/>
          </a:p>
          <a:p>
            <a:r>
              <a:rPr lang="nb-NO" dirty="0"/>
              <a:t>Ny rammeplan </a:t>
            </a:r>
          </a:p>
          <a:p>
            <a:pPr lvl="1"/>
            <a:r>
              <a:rPr lang="nb-NO" dirty="0"/>
              <a:t>lek </a:t>
            </a:r>
          </a:p>
          <a:p>
            <a:pPr lvl="1"/>
            <a:r>
              <a:rPr lang="nb-NO" dirty="0"/>
              <a:t>språk </a:t>
            </a:r>
          </a:p>
          <a:p>
            <a:pPr lvl="1"/>
            <a:r>
              <a:rPr lang="nb-NO" dirty="0"/>
              <a:t>barns medvirkning</a:t>
            </a:r>
          </a:p>
          <a:p>
            <a:pPr lvl="1"/>
            <a:r>
              <a:rPr lang="nb-NO" dirty="0"/>
              <a:t>fra «bør» til «skal» </a:t>
            </a:r>
          </a:p>
          <a:p>
            <a:pPr lvl="1"/>
            <a:r>
              <a:rPr lang="nb-NO" dirty="0"/>
              <a:t>under evaluering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50F3-A2FD-4BFD-B472-98542FE8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Picture 2" descr="Mammajulie – Jarbakken barnehage, Oslo: Nymotens barnehage">
            <a:extLst>
              <a:ext uri="{FF2B5EF4-FFF2-40B4-BE49-F238E27FC236}">
                <a16:creationId xmlns:a16="http://schemas.microsoft.com/office/drawing/2014/main" id="{27B4DE79-D7A7-4382-B782-64886568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58" y="4015762"/>
            <a:ext cx="3839696" cy="21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8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3181-8B47-49F2-ADDB-CEBA7E6C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Barnehagen i </a:t>
            </a:r>
            <a:r>
              <a:rPr lang="nb-NO" dirty="0" err="1"/>
              <a:t>velferdspolitisk</a:t>
            </a:r>
            <a:r>
              <a:rPr lang="nb-NO" dirty="0"/>
              <a:t> kontekst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AB64-4702-4E02-862F-13AABA30F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Fri helsehjelp </a:t>
            </a:r>
          </a:p>
          <a:p>
            <a:r>
              <a:rPr lang="nb-NO" dirty="0"/>
              <a:t>Svangerskap/fødsel</a:t>
            </a:r>
          </a:p>
          <a:p>
            <a:r>
              <a:rPr lang="nb-NO" dirty="0"/>
              <a:t>Betalt 10/12 måneder permisjon</a:t>
            </a:r>
          </a:p>
          <a:p>
            <a:r>
              <a:rPr lang="nb-NO" dirty="0"/>
              <a:t>Korte arbeidsdager</a:t>
            </a:r>
          </a:p>
          <a:p>
            <a:r>
              <a:rPr lang="nb-NO" dirty="0"/>
              <a:t>Lange ferier</a:t>
            </a:r>
          </a:p>
          <a:p>
            <a:r>
              <a:rPr lang="nb-NO" dirty="0"/>
              <a:t>Barnetrygd/overføringer</a:t>
            </a:r>
          </a:p>
          <a:p>
            <a:r>
              <a:rPr lang="nb-NO" dirty="0"/>
              <a:t>Kontantstøtte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950F3-A2FD-4BFD-B472-98542FE8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1028" name="Picture 4" descr="Trilletur — Barnas Turlag Oslo og Omegn">
            <a:extLst>
              <a:ext uri="{FF2B5EF4-FFF2-40B4-BE49-F238E27FC236}">
                <a16:creationId xmlns:a16="http://schemas.microsoft.com/office/drawing/2014/main" id="{D806635A-212E-4506-A976-B49F38514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2" y="1825625"/>
            <a:ext cx="5151004" cy="38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3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97D1-94C0-4845-8F65-85115A63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Intensjonen med barnehage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8A83C-F761-4387-94AD-5425C867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3">
            <a:extLst>
              <a:ext uri="{FF2B5EF4-FFF2-40B4-BE49-F238E27FC236}">
                <a16:creationId xmlns:a16="http://schemas.microsoft.com/office/drawing/2014/main" id="{C1870CD1-CCA3-4C75-AF3E-C155C4DD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1" y="1376218"/>
            <a:ext cx="7821419" cy="50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8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86DA81-8896-8A4C-B15C-A3A6C903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Innholdet i barnehagen (Kvalitet)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5DFCF4-61FF-624E-9650-42418223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Strukturkvalitet (alt som reguleres)</a:t>
            </a:r>
          </a:p>
          <a:p>
            <a:pPr lvl="1"/>
            <a:r>
              <a:rPr lang="nb-NO" dirty="0"/>
              <a:t>Personale, gruppestørrelse </a:t>
            </a:r>
            <a:r>
              <a:rPr lang="nb-NO" dirty="0" err="1"/>
              <a:t>etc</a:t>
            </a:r>
            <a:endParaRPr lang="nb-NO" dirty="0"/>
          </a:p>
          <a:p>
            <a:r>
              <a:rPr lang="nb-NO" dirty="0"/>
              <a:t>Prosesskvalitet</a:t>
            </a:r>
          </a:p>
          <a:p>
            <a:pPr lvl="1"/>
            <a:r>
              <a:rPr lang="nb-NO" dirty="0"/>
              <a:t>Samspill</a:t>
            </a:r>
          </a:p>
          <a:p>
            <a:pPr lvl="1"/>
            <a:r>
              <a:rPr lang="nb-NO" dirty="0"/>
              <a:t>Instruksjon</a:t>
            </a:r>
          </a:p>
          <a:p>
            <a:pPr lvl="1"/>
            <a:endParaRPr lang="nb-NO" dirty="0"/>
          </a:p>
          <a:p>
            <a:r>
              <a:rPr lang="nb-NO" dirty="0"/>
              <a:t>Struktur-&gt;prosess-&gt;utfall</a:t>
            </a:r>
          </a:p>
          <a:p>
            <a:r>
              <a:rPr lang="nb-NO" dirty="0"/>
              <a:t>Struktur kan måles i registerdata</a:t>
            </a:r>
          </a:p>
          <a:p>
            <a:r>
              <a:rPr lang="nb-NO" dirty="0"/>
              <a:t>Prosess måles med observasjon</a:t>
            </a:r>
          </a:p>
          <a:p>
            <a:pPr lvl="1"/>
            <a:r>
              <a:rPr lang="nb-NO" dirty="0"/>
              <a:t>ITERS/ECERS CLASS m.m.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3A1BD-A64E-444D-B7BD-7C9D3CFB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8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3FA388-E656-F646-BD58-6FB4544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Effekter av barnehage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524B39-8FB3-5D47-9B75-C5F5F03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Effekten av å gå i barnehage</a:t>
            </a:r>
          </a:p>
          <a:p>
            <a:r>
              <a:rPr lang="nb-NO" dirty="0"/>
              <a:t>Effekten av å starte i barnehage i ung alder</a:t>
            </a:r>
          </a:p>
          <a:p>
            <a:r>
              <a:rPr lang="nb-NO" dirty="0"/>
              <a:t>Effekten av hvor mye man går i barnehage</a:t>
            </a:r>
          </a:p>
          <a:p>
            <a:r>
              <a:rPr lang="nb-NO" dirty="0"/>
              <a:t>Effekten av innholdet i barnehage</a:t>
            </a:r>
          </a:p>
          <a:p>
            <a:r>
              <a:rPr lang="nb-NO" dirty="0"/>
              <a:t>Effekten av hvem man går i barnehage med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5CB6-ADF0-4E06-BBEB-6F4FFFB5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1142306" cy="1117664"/>
          </a:xfrm>
        </p:spPr>
        <p:txBody>
          <a:bodyPr>
            <a:normAutofit/>
          </a:bodyPr>
          <a:lstStyle/>
          <a:p>
            <a:r>
              <a:rPr lang="nb-NO" dirty="0"/>
              <a:t>I dag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Barnehager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Historisk utvikling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Mekanismer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Hvordan kan vi forske?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Hva viser forskningen?</a:t>
            </a:r>
          </a:p>
          <a:p>
            <a:pPr marL="349585" indent="-349585" defTabSz="279667">
              <a:spcBef>
                <a:spcPts val="2180"/>
              </a:spcBef>
              <a:defRPr sz="3132"/>
            </a:pPr>
            <a:r>
              <a:rPr lang="nb-NO" dirty="0"/>
              <a:t>Skole 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Mekanismer</a:t>
            </a:r>
          </a:p>
          <a:p>
            <a:pPr marL="806785" lvl="1" indent="-349585" defTabSz="279667">
              <a:spcBef>
                <a:spcPts val="2180"/>
              </a:spcBef>
              <a:defRPr sz="3132"/>
            </a:pPr>
            <a:r>
              <a:rPr lang="nb-NO" dirty="0"/>
              <a:t>Hva viser forskningen?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B9B3C-A81B-4EB0-9BB2-811493A7A58E}"/>
              </a:ext>
            </a:extLst>
          </p:cNvPr>
          <p:cNvSpPr txBox="1">
            <a:spLocks/>
          </p:cNvSpPr>
          <p:nvPr/>
        </p:nvSpPr>
        <p:spPr>
          <a:xfrm>
            <a:off x="6876688" y="3411081"/>
            <a:ext cx="4477112" cy="20871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Slides fra SPED 4010, (Zachrisson 2020)</a:t>
            </a:r>
          </a:p>
          <a:p>
            <a:r>
              <a:rPr lang="nb-NO" dirty="0"/>
              <a:t>Forskningsfrokost: Hva funker i kampen mot barnefattigdom? (Sandsør, 10. desember 2020)</a:t>
            </a:r>
          </a:p>
          <a:p>
            <a:r>
              <a:rPr lang="nb-NO" dirty="0"/>
              <a:t>Utdanningsøkonomi  (Forelesning, Sandsør 2020)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3D6E3-9589-404A-B8FC-147DAF5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3FA388-E656-F646-BD58-6FB4544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Effekter av barnehage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524B39-8FB3-5D47-9B75-C5F5F03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Positive?</a:t>
            </a:r>
          </a:p>
          <a:p>
            <a:pPr lvl="1"/>
            <a:r>
              <a:rPr lang="nb-NO" dirty="0"/>
              <a:t>Bedrer kognitive ferdigheter?</a:t>
            </a:r>
          </a:p>
          <a:p>
            <a:pPr lvl="1"/>
            <a:r>
              <a:rPr lang="nb-NO" dirty="0"/>
              <a:t>Bedrer sosiale ferdigheter?</a:t>
            </a:r>
          </a:p>
          <a:p>
            <a:pPr lvl="1"/>
            <a:r>
              <a:rPr lang="nb-NO" dirty="0"/>
              <a:t>Langtidskonsekvenser?</a:t>
            </a:r>
          </a:p>
          <a:p>
            <a:pPr lvl="1"/>
            <a:endParaRPr lang="nb-NO" dirty="0"/>
          </a:p>
          <a:p>
            <a:r>
              <a:rPr lang="nb-NO" dirty="0"/>
              <a:t>Negative?</a:t>
            </a:r>
          </a:p>
          <a:p>
            <a:pPr lvl="1"/>
            <a:r>
              <a:rPr lang="nb-NO" dirty="0"/>
              <a:t>Øker risiko for atferdsvansker?</a:t>
            </a:r>
          </a:p>
          <a:p>
            <a:pPr lvl="2"/>
            <a:r>
              <a:rPr lang="nb-NO" dirty="0"/>
              <a:t>Tidlig start &amp; mye tid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905AD-34D8-4E91-8FA9-CA3F40B8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6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D5AA-C286-4266-A0EE-973181A9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Negative konsekvenser?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A6D0D-71C6-4574-9BEC-25493754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11" name="Bilde 3">
            <a:extLst>
              <a:ext uri="{FF2B5EF4-FFF2-40B4-BE49-F238E27FC236}">
                <a16:creationId xmlns:a16="http://schemas.microsoft.com/office/drawing/2014/main" id="{E0087FC5-60EF-417D-A806-E1FC4AE59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" t="-2708" r="1607" b="16238"/>
          <a:stretch/>
        </p:blipFill>
        <p:spPr>
          <a:xfrm>
            <a:off x="1209965" y="1690688"/>
            <a:ext cx="5375564" cy="868305"/>
          </a:xfrm>
          <a:prstGeom prst="rect">
            <a:avLst/>
          </a:prstGeom>
        </p:spPr>
      </p:pic>
      <p:pic>
        <p:nvPicPr>
          <p:cNvPr id="13" name="Bilde 4">
            <a:extLst>
              <a:ext uri="{FF2B5EF4-FFF2-40B4-BE49-F238E27FC236}">
                <a16:creationId xmlns:a16="http://schemas.microsoft.com/office/drawing/2014/main" id="{29C88878-F582-4A1B-BEA7-CED3288DE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" t="4841" r="1776" b="7131"/>
          <a:stretch/>
        </p:blipFill>
        <p:spPr>
          <a:xfrm>
            <a:off x="1209965" y="2808352"/>
            <a:ext cx="6899564" cy="31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3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D5AA-C286-4266-A0EE-973181A9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Negative konsekvenser?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A6D0D-71C6-4574-9BEC-25493754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6" name="Bilde 1">
            <a:extLst>
              <a:ext uri="{FF2B5EF4-FFF2-40B4-BE49-F238E27FC236}">
                <a16:creationId xmlns:a16="http://schemas.microsoft.com/office/drawing/2014/main" id="{6B8EC691-55D8-401D-B7CE-071DA72F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166"/>
            <a:ext cx="6188144" cy="49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10BD-BB1F-45E0-99AF-7AE3ECED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kan det være skadelig?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AD29-C6E3-4858-AD6C-46DA69B1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Separasjon fra mor / brudd på tilknytning</a:t>
            </a:r>
          </a:p>
          <a:p>
            <a:r>
              <a:rPr lang="nb-NO" dirty="0"/>
              <a:t>Nye voksne – mer utrygg</a:t>
            </a:r>
          </a:p>
          <a:p>
            <a:r>
              <a:rPr lang="nb-NO" dirty="0"/>
              <a:t>Mange barn – mer stress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2328F-A237-4DFA-AA8B-BB9E7881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2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2328F-A237-4DFA-AA8B-BB9E7881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7FE536-0C05-4E4E-A718-4B5743D0060F}"/>
              </a:ext>
            </a:extLst>
          </p:cNvPr>
          <p:cNvSpPr txBox="1">
            <a:spLocks/>
          </p:cNvSpPr>
          <p:nvPr/>
        </p:nvSpPr>
        <p:spPr>
          <a:xfrm>
            <a:off x="838200" y="2573781"/>
            <a:ext cx="10515600" cy="111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>
                <a:solidFill>
                  <a:srgbClr val="FF0000"/>
                </a:solidFill>
              </a:rPr>
              <a:t>Er det bra å gå i barnehagen?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556C44-4CB0-4008-8E0D-F7EE46E7F8FD}"/>
              </a:ext>
            </a:extLst>
          </p:cNvPr>
          <p:cNvSpPr txBox="1">
            <a:spLocks/>
          </p:cNvSpPr>
          <p:nvPr/>
        </p:nvSpPr>
        <p:spPr>
          <a:xfrm>
            <a:off x="838200" y="4164356"/>
            <a:ext cx="10515600" cy="111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>
                <a:solidFill>
                  <a:srgbClr val="FF0000"/>
                </a:solidFill>
              </a:rPr>
              <a:t>Fører barnehagedeltakelse til at barnet lærer mer?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972467-6957-494E-8F76-5469FE57E7AB}"/>
              </a:ext>
            </a:extLst>
          </p:cNvPr>
          <p:cNvSpPr txBox="1">
            <a:spLocks/>
          </p:cNvSpPr>
          <p:nvPr/>
        </p:nvSpPr>
        <p:spPr>
          <a:xfrm>
            <a:off x="838200" y="573024"/>
            <a:ext cx="10515600" cy="111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Hvordan kan vi finne det ut?	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1275C2-AE09-462D-BE2F-631948840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(en liten smakebit på forskningsdesign)</a:t>
            </a:r>
          </a:p>
        </p:txBody>
      </p:sp>
    </p:spTree>
    <p:extLst>
      <p:ext uri="{BB962C8B-B14F-4D97-AF65-F5344CB8AC3E}">
        <p14:creationId xmlns:p14="http://schemas.microsoft.com/office/powerpoint/2010/main" val="19397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68423" y="4494883"/>
            <a:ext cx="4142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Hva</a:t>
            </a:r>
            <a:r>
              <a:rPr lang="en-US" sz="2800" dirty="0"/>
              <a:t> er </a:t>
            </a:r>
            <a:r>
              <a:rPr lang="en-US" sz="2800" dirty="0" err="1"/>
              <a:t>effekten</a:t>
            </a:r>
            <a:r>
              <a:rPr lang="en-US" sz="2800" dirty="0"/>
              <a:t> </a:t>
            </a:r>
            <a:r>
              <a:rPr lang="en-US" sz="2800" dirty="0" err="1"/>
              <a:t>på</a:t>
            </a:r>
            <a:r>
              <a:rPr lang="en-US" sz="2800" dirty="0"/>
              <a:t> </a:t>
            </a:r>
            <a:r>
              <a:rPr lang="en-US" sz="2800" dirty="0" err="1"/>
              <a:t>barnets</a:t>
            </a:r>
            <a:r>
              <a:rPr lang="en-US" sz="2800" dirty="0"/>
              <a:t> </a:t>
            </a:r>
            <a:r>
              <a:rPr lang="en-US" sz="2800" dirty="0" err="1"/>
              <a:t>læring</a:t>
            </a:r>
            <a:r>
              <a:rPr lang="en-US" sz="2800" dirty="0"/>
              <a:t> av at </a:t>
            </a:r>
            <a:r>
              <a:rPr lang="en-US" sz="2800" dirty="0" err="1"/>
              <a:t>barnet</a:t>
            </a:r>
            <a:r>
              <a:rPr lang="en-US" sz="2800" dirty="0"/>
              <a:t> har </a:t>
            </a:r>
            <a:r>
              <a:rPr lang="en-US" sz="2800" dirty="0" err="1"/>
              <a:t>gått</a:t>
            </a:r>
            <a:r>
              <a:rPr lang="en-US" sz="2800" dirty="0"/>
              <a:t> i </a:t>
            </a:r>
            <a:r>
              <a:rPr lang="en-US" sz="2800" dirty="0" err="1"/>
              <a:t>barnehage</a:t>
            </a:r>
            <a:r>
              <a:rPr lang="en-US" sz="28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42660" y="1255412"/>
            <a:ext cx="660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Fører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barnehagedeltakelse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til</a:t>
            </a:r>
            <a:r>
              <a:rPr lang="en-US" sz="2800" dirty="0">
                <a:solidFill>
                  <a:srgbClr val="FF0000"/>
                </a:solidFill>
              </a:rPr>
              <a:t> at </a:t>
            </a:r>
            <a:r>
              <a:rPr lang="en-US" sz="2800" dirty="0" err="1">
                <a:solidFill>
                  <a:srgbClr val="FF0000"/>
                </a:solidFill>
              </a:rPr>
              <a:t>barnet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lærer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AE65E7BB-95D0-4000-9066-10C08995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pic>
        <p:nvPicPr>
          <p:cNvPr id="3074" name="Picture 2" descr="Trygghet og omsorg i sentrum">
            <a:extLst>
              <a:ext uri="{FF2B5EF4-FFF2-40B4-BE49-F238E27FC236}">
                <a16:creationId xmlns:a16="http://schemas.microsoft.com/office/drawing/2014/main" id="{73FF86EB-64EB-4C97-84FE-A781B110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3" y="1255412"/>
            <a:ext cx="4142512" cy="2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eg er lei av å leke med barna | Familie | Babyverden.no">
            <a:extLst>
              <a:ext uri="{FF2B5EF4-FFF2-40B4-BE49-F238E27FC236}">
                <a16:creationId xmlns:a16="http://schemas.microsoft.com/office/drawing/2014/main" id="{ABBD4051-142E-4E52-B085-B8E57AC4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05" y="2735799"/>
            <a:ext cx="5742132" cy="32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EBA85-044C-45E3-BBCD-2C3D37DE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4975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">
            <a:extLst>
              <a:ext uri="{FF2B5EF4-FFF2-40B4-BE49-F238E27FC236}">
                <a16:creationId xmlns:a16="http://schemas.microsoft.com/office/drawing/2014/main" id="{AE65E7BB-95D0-4000-9066-10C08995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pic>
        <p:nvPicPr>
          <p:cNvPr id="3074" name="Picture 2" descr="Trygghet og omsorg i sentrum">
            <a:extLst>
              <a:ext uri="{FF2B5EF4-FFF2-40B4-BE49-F238E27FC236}">
                <a16:creationId xmlns:a16="http://schemas.microsoft.com/office/drawing/2014/main" id="{73FF86EB-64EB-4C97-84FE-A781B110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3" y="1255412"/>
            <a:ext cx="4142512" cy="2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eg er lei av å leke med barna | Familie | Babyverden.no">
            <a:extLst>
              <a:ext uri="{FF2B5EF4-FFF2-40B4-BE49-F238E27FC236}">
                <a16:creationId xmlns:a16="http://schemas.microsoft.com/office/drawing/2014/main" id="{ABBD4051-142E-4E52-B085-B8E57AC4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05" y="2735799"/>
            <a:ext cx="5742132" cy="32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BCD0C-E6F3-4DA0-B257-5A1EC5A2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2331228" y="1518918"/>
            <a:ext cx="745077" cy="974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E6E1-5947-452C-884E-8CA8209900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7473648" y="3531246"/>
            <a:ext cx="745077" cy="9743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3CDE4-693C-4BEA-8D2A-5213F146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8012A-8528-4736-B36D-A48D734B704E}"/>
              </a:ext>
            </a:extLst>
          </p:cNvPr>
          <p:cNvSpPr txBox="1"/>
          <p:nvPr/>
        </p:nvSpPr>
        <p:spPr>
          <a:xfrm>
            <a:off x="5842660" y="1255412"/>
            <a:ext cx="660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Fører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barnehagedeltakelse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til</a:t>
            </a:r>
            <a:r>
              <a:rPr lang="en-US" sz="2800" dirty="0">
                <a:solidFill>
                  <a:srgbClr val="FF0000"/>
                </a:solidFill>
              </a:rPr>
              <a:t> at </a:t>
            </a:r>
            <a:r>
              <a:rPr lang="en-US" sz="2800" dirty="0" err="1">
                <a:solidFill>
                  <a:srgbClr val="FF0000"/>
                </a:solidFill>
              </a:rPr>
              <a:t>barnet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lærer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3B2CE-A1A6-44FE-8255-A2F87036D22B}"/>
              </a:ext>
            </a:extLst>
          </p:cNvPr>
          <p:cNvSpPr txBox="1"/>
          <p:nvPr/>
        </p:nvSpPr>
        <p:spPr>
          <a:xfrm>
            <a:off x="1168423" y="4494883"/>
            <a:ext cx="4142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Hva</a:t>
            </a:r>
            <a:r>
              <a:rPr lang="en-US" sz="2800" dirty="0"/>
              <a:t> er </a:t>
            </a:r>
            <a:r>
              <a:rPr lang="en-US" sz="2800" dirty="0" err="1"/>
              <a:t>effekten</a:t>
            </a:r>
            <a:r>
              <a:rPr lang="en-US" sz="2800" dirty="0"/>
              <a:t> </a:t>
            </a:r>
            <a:r>
              <a:rPr lang="en-US" sz="2800" dirty="0" err="1"/>
              <a:t>på</a:t>
            </a:r>
            <a:r>
              <a:rPr lang="en-US" sz="2800" dirty="0"/>
              <a:t> </a:t>
            </a:r>
            <a:r>
              <a:rPr lang="en-US" sz="2800" dirty="0" err="1"/>
              <a:t>barnets</a:t>
            </a:r>
            <a:r>
              <a:rPr lang="en-US" sz="2800" dirty="0"/>
              <a:t> </a:t>
            </a:r>
            <a:r>
              <a:rPr lang="en-US" sz="2800" dirty="0" err="1"/>
              <a:t>læring</a:t>
            </a:r>
            <a:r>
              <a:rPr lang="en-US" sz="2800" dirty="0"/>
              <a:t> av at </a:t>
            </a:r>
            <a:r>
              <a:rPr lang="en-US" sz="2800" dirty="0" err="1"/>
              <a:t>barnet</a:t>
            </a:r>
            <a:r>
              <a:rPr lang="en-US" sz="2800" dirty="0"/>
              <a:t> har </a:t>
            </a:r>
            <a:r>
              <a:rPr lang="en-US" sz="2800" dirty="0" err="1"/>
              <a:t>gått</a:t>
            </a:r>
            <a:r>
              <a:rPr lang="en-US" sz="2800" dirty="0"/>
              <a:t> i </a:t>
            </a:r>
            <a:r>
              <a:rPr lang="en-US" sz="2800" dirty="0" err="1"/>
              <a:t>barnehage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00328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05642" y="4505577"/>
            <a:ext cx="49876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 </a:t>
            </a:r>
            <a:r>
              <a:rPr lang="en-US" sz="2800" dirty="0" err="1"/>
              <a:t>kan</a:t>
            </a:r>
            <a:r>
              <a:rPr lang="en-US" sz="2800" dirty="0"/>
              <a:t> </a:t>
            </a:r>
            <a:r>
              <a:rPr lang="en-US" sz="2800" dirty="0" err="1"/>
              <a:t>aldri</a:t>
            </a:r>
            <a:r>
              <a:rPr lang="en-US" sz="2800" dirty="0"/>
              <a:t> observer </a:t>
            </a:r>
            <a:r>
              <a:rPr lang="en-US" sz="2800" dirty="0" err="1"/>
              <a:t>samme</a:t>
            </a:r>
            <a:r>
              <a:rPr lang="en-US" sz="2800" dirty="0"/>
              <a:t> person </a:t>
            </a:r>
            <a:r>
              <a:rPr lang="en-US" sz="2800" dirty="0" err="1"/>
              <a:t>samtidig</a:t>
            </a:r>
            <a:r>
              <a:rPr lang="en-US" sz="2800" dirty="0"/>
              <a:t> i </a:t>
            </a:r>
            <a:r>
              <a:rPr lang="en-US" sz="2800" dirty="0" err="1"/>
              <a:t>barnehage</a:t>
            </a:r>
            <a:r>
              <a:rPr lang="en-US" sz="2800" dirty="0"/>
              <a:t> </a:t>
            </a:r>
            <a:r>
              <a:rPr lang="en-US" sz="2800" dirty="0" err="1"/>
              <a:t>og</a:t>
            </a:r>
            <a:r>
              <a:rPr lang="en-US" sz="2800" dirty="0"/>
              <a:t> </a:t>
            </a:r>
            <a:r>
              <a:rPr lang="en-US" sz="2800" dirty="0" err="1"/>
              <a:t>ikke</a:t>
            </a:r>
            <a:r>
              <a:rPr lang="en-US" sz="2800" dirty="0"/>
              <a:t> i </a:t>
            </a:r>
            <a:r>
              <a:rPr lang="en-US" sz="2800" dirty="0" err="1"/>
              <a:t>barnehage</a:t>
            </a:r>
            <a:r>
              <a:rPr lang="en-US" sz="2800" dirty="0"/>
              <a:t>: Vi </a:t>
            </a:r>
            <a:r>
              <a:rPr lang="en-US" sz="2800" dirty="0" err="1"/>
              <a:t>kan</a:t>
            </a:r>
            <a:r>
              <a:rPr lang="en-US" sz="2800" dirty="0"/>
              <a:t> </a:t>
            </a:r>
            <a:r>
              <a:rPr lang="en-US" sz="2800" dirty="0" err="1"/>
              <a:t>aldri</a:t>
            </a:r>
            <a:r>
              <a:rPr lang="en-US" sz="2800" dirty="0"/>
              <a:t> </a:t>
            </a:r>
            <a:r>
              <a:rPr lang="en-US" sz="2800" dirty="0" err="1"/>
              <a:t>observere</a:t>
            </a:r>
            <a:r>
              <a:rPr lang="en-US" sz="2800" dirty="0"/>
              <a:t> det </a:t>
            </a:r>
            <a:r>
              <a:rPr lang="en-US" sz="2800" dirty="0" err="1"/>
              <a:t>kontrafaktiske</a:t>
            </a:r>
            <a:endParaRPr lang="en-US" sz="2800" dirty="0"/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AE65E7BB-95D0-4000-9066-10C08995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907037"/>
            <a:ext cx="10319655" cy="369332"/>
          </a:xfrm>
        </p:spPr>
        <p:txBody>
          <a:bodyPr>
            <a:normAutofit fontScale="90000"/>
          </a:bodyPr>
          <a:lstStyle/>
          <a:p>
            <a:r>
              <a:rPr lang="nb-NO" noProof="0" dirty="0"/>
              <a:t>Det perfekte eksperiment</a:t>
            </a:r>
            <a:br>
              <a:rPr lang="nb-NO" noProof="0" dirty="0"/>
            </a:br>
            <a:endParaRPr lang="nb-NO" noProof="0" dirty="0"/>
          </a:p>
        </p:txBody>
      </p:sp>
      <p:pic>
        <p:nvPicPr>
          <p:cNvPr id="3074" name="Picture 2" descr="Trygghet og omsorg i sentrum">
            <a:extLst>
              <a:ext uri="{FF2B5EF4-FFF2-40B4-BE49-F238E27FC236}">
                <a16:creationId xmlns:a16="http://schemas.microsoft.com/office/drawing/2014/main" id="{73FF86EB-64EB-4C97-84FE-A781B110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3" y="1255412"/>
            <a:ext cx="4142512" cy="2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eg er lei av å leke med barna | Familie | Babyverden.no">
            <a:extLst>
              <a:ext uri="{FF2B5EF4-FFF2-40B4-BE49-F238E27FC236}">
                <a16:creationId xmlns:a16="http://schemas.microsoft.com/office/drawing/2014/main" id="{ABBD4051-142E-4E52-B085-B8E57AC4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05" y="2735799"/>
            <a:ext cx="5742132" cy="32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BCD0C-E6F3-4DA0-B257-5A1EC5A2D2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2331228" y="1518918"/>
            <a:ext cx="745077" cy="974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E6E1-5947-452C-884E-8CA8209900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t="3688" r="23520" b="33620"/>
          <a:stretch/>
        </p:blipFill>
        <p:spPr>
          <a:xfrm flipH="1">
            <a:off x="7473648" y="3531246"/>
            <a:ext cx="745077" cy="9743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F1E474-F96A-4AEC-833C-679DA9CA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5927-9D1E-4913-B451-35474BAADD80}"/>
              </a:ext>
            </a:extLst>
          </p:cNvPr>
          <p:cNvSpPr txBox="1"/>
          <p:nvPr/>
        </p:nvSpPr>
        <p:spPr>
          <a:xfrm>
            <a:off x="5842660" y="1255412"/>
            <a:ext cx="660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Fører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barnehagedeltakelse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til</a:t>
            </a:r>
            <a:r>
              <a:rPr lang="en-US" sz="2800" dirty="0">
                <a:solidFill>
                  <a:srgbClr val="FF0000"/>
                </a:solidFill>
              </a:rPr>
              <a:t> at </a:t>
            </a:r>
            <a:r>
              <a:rPr lang="en-US" sz="2800" dirty="0" err="1">
                <a:solidFill>
                  <a:srgbClr val="FF0000"/>
                </a:solidFill>
              </a:rPr>
              <a:t>barnet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lærer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12206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3FA388-E656-F646-BD58-6FB4544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Effekter av barnehage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524B39-8FB3-5D47-9B75-C5F5F03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Eksperimentelle studier</a:t>
            </a:r>
          </a:p>
          <a:p>
            <a:pPr lvl="1"/>
            <a:r>
              <a:rPr lang="nb-NO" dirty="0"/>
              <a:t>Gi noen barnehagetilbud (f.eks. gjøre det gratis) og andre ikke</a:t>
            </a:r>
          </a:p>
          <a:p>
            <a:pPr lvl="1"/>
            <a:r>
              <a:rPr lang="nb-NO" dirty="0"/>
              <a:t>Gi noen spesifikke tilbud i barnehagen (f.eks. pedagogisk program) og andre ikke</a:t>
            </a:r>
          </a:p>
          <a:p>
            <a:r>
              <a:rPr lang="nb-NO" dirty="0" err="1"/>
              <a:t>Kvasi</a:t>
            </a:r>
            <a:r>
              <a:rPr lang="nb-NO" dirty="0"/>
              <a:t>-eksperimentelle studier</a:t>
            </a:r>
          </a:p>
          <a:p>
            <a:pPr lvl="1"/>
            <a:r>
              <a:rPr lang="nb-NO" dirty="0"/>
              <a:t>Utnytte en tilfeldighet i hvem som går i barnehage</a:t>
            </a:r>
          </a:p>
          <a:p>
            <a:pPr lvl="1"/>
            <a:r>
              <a:rPr lang="nb-NO" dirty="0"/>
              <a:t>Utnytte en tilfeldighet i hva som skjer i barnehagen</a:t>
            </a:r>
          </a:p>
          <a:p>
            <a:pPr lvl="1"/>
            <a:r>
              <a:rPr lang="nb-NO" dirty="0"/>
              <a:t>Utnytte variasjon mellom søsken eller over tid</a:t>
            </a:r>
          </a:p>
          <a:p>
            <a:r>
              <a:rPr lang="nb-NO" dirty="0"/>
              <a:t>Korrelasjonsstudier</a:t>
            </a:r>
          </a:p>
          <a:p>
            <a:pPr lvl="1"/>
            <a:r>
              <a:rPr lang="nb-NO" dirty="0"/>
              <a:t>Sannsynliggjøre at barnehage er årsaken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5CB6-ADF0-4E06-BBEB-6F4FFFB5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1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3FA388-E656-F646-BD58-6FB4544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Effekter av å gå i barnehage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524B39-8FB3-5D47-9B75-C5F5F03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Barnehageutvidelse på 1970-tallet </a:t>
            </a:r>
            <a:r>
              <a:rPr lang="nb-NO" sz="1800" dirty="0"/>
              <a:t>(Havnes &amp; Mogstad 2011a, 2011b, 2015)</a:t>
            </a:r>
          </a:p>
          <a:p>
            <a:pPr lvl="1"/>
            <a:r>
              <a:rPr lang="nb-NO" dirty="0"/>
              <a:t>Påvirket ikke mors arbeidstilbud – barn flyttet fra uformell til formell pass</a:t>
            </a:r>
          </a:p>
          <a:p>
            <a:pPr lvl="1"/>
            <a:r>
              <a:rPr lang="nb-NO" dirty="0"/>
              <a:t>Positiv effekt på barnas utdannings- og arbeidsutfall, særlig for barn fra lavinntektsfamilier</a:t>
            </a:r>
          </a:p>
          <a:p>
            <a:r>
              <a:rPr lang="nb-NO" dirty="0">
                <a:solidFill>
                  <a:srgbClr val="FF0000"/>
                </a:solidFill>
              </a:rPr>
              <a:t>Barnehageutvidelse på 2000-tallet </a:t>
            </a:r>
            <a:r>
              <a:rPr lang="nb-NO" sz="1800" dirty="0"/>
              <a:t>(Dearing, Zachrisson, </a:t>
            </a:r>
            <a:r>
              <a:rPr lang="nb-NO" sz="1800" dirty="0" err="1"/>
              <a:t>Mykletun</a:t>
            </a:r>
            <a:r>
              <a:rPr lang="nb-NO" sz="1800" dirty="0"/>
              <a:t> &amp; </a:t>
            </a:r>
            <a:r>
              <a:rPr lang="nb-NO" sz="1800" dirty="0" err="1"/>
              <a:t>Toppelberg</a:t>
            </a:r>
            <a:r>
              <a:rPr lang="nb-NO" sz="1800" dirty="0"/>
              <a:t> 2018; Andresen &amp; Havnes 2019)</a:t>
            </a:r>
            <a:endParaRPr lang="en-US" sz="1800" dirty="0"/>
          </a:p>
          <a:p>
            <a:pPr lvl="1"/>
            <a:r>
              <a:rPr lang="nb-NO" dirty="0"/>
              <a:t>Yngre barn inn i barnehagen – mors arbeidstilbud økte</a:t>
            </a:r>
          </a:p>
          <a:p>
            <a:pPr lvl="1"/>
            <a:r>
              <a:rPr lang="nb-NO" dirty="0"/>
              <a:t>Positiv effekt på språkutvikling, særlig for barn fra lavinntektsfamilier</a:t>
            </a:r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5CB6-ADF0-4E06-BBEB-6F4FFFB5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5CE5C0-24FD-48C3-B31C-F339110C95CA}"/>
              </a:ext>
            </a:extLst>
          </p:cNvPr>
          <p:cNvSpPr/>
          <p:nvPr/>
        </p:nvSpPr>
        <p:spPr>
          <a:xfrm>
            <a:off x="476963" y="2180409"/>
            <a:ext cx="9691165" cy="27848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B1DE-5163-4513-8F07-4C08F780C08E}"/>
              </a:ext>
            </a:extLst>
          </p:cNvPr>
          <p:cNvSpPr txBox="1"/>
          <p:nvPr/>
        </p:nvSpPr>
        <p:spPr>
          <a:xfrm>
            <a:off x="849066" y="2289858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Kjennetegn ved barnet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C83F8-12C5-44B7-8B2F-1B1DC1F196EE}"/>
              </a:ext>
            </a:extLst>
          </p:cNvPr>
          <p:cNvSpPr txBox="1"/>
          <p:nvPr/>
        </p:nvSpPr>
        <p:spPr>
          <a:xfrm>
            <a:off x="849066" y="2841046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Kjennetegn ved familien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86A14-B352-4D77-98F6-9C3C6A1E5758}"/>
              </a:ext>
            </a:extLst>
          </p:cNvPr>
          <p:cNvSpPr txBox="1"/>
          <p:nvPr/>
        </p:nvSpPr>
        <p:spPr>
          <a:xfrm>
            <a:off x="849065" y="3413130"/>
            <a:ext cx="3754501" cy="374571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Individuelle ferdigheter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E06E-919E-4BC8-9380-192089DD4CBA}"/>
              </a:ext>
            </a:extLst>
          </p:cNvPr>
          <p:cNvSpPr txBox="1"/>
          <p:nvPr/>
        </p:nvSpPr>
        <p:spPr>
          <a:xfrm>
            <a:off x="849064" y="3962085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Ressursbruk / tiltak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9C854-61F0-4BAD-B3C6-0F505E7246D5}"/>
              </a:ext>
            </a:extLst>
          </p:cNvPr>
          <p:cNvSpPr txBox="1"/>
          <p:nvPr/>
        </p:nvSpPr>
        <p:spPr>
          <a:xfrm>
            <a:off x="849064" y="4490591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Institusjoner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1A5FC-932A-409F-9C5C-B647A04BBAD8}"/>
              </a:ext>
            </a:extLst>
          </p:cNvPr>
          <p:cNvSpPr txBox="1"/>
          <p:nvPr/>
        </p:nvSpPr>
        <p:spPr>
          <a:xfrm>
            <a:off x="6604198" y="2874680"/>
            <a:ext cx="3279013" cy="146423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Sosioemosjonelle ferdigheter</a:t>
            </a:r>
          </a:p>
          <a:p>
            <a:pPr lvl="1"/>
            <a:r>
              <a:rPr lang="nb-NO" sz="1600" dirty="0"/>
              <a:t>Skoleprestasjoner</a:t>
            </a:r>
          </a:p>
          <a:p>
            <a:pPr lvl="1"/>
            <a:r>
              <a:rPr lang="nb-NO" sz="1600" dirty="0"/>
              <a:t>Utdanningsvalg</a:t>
            </a:r>
          </a:p>
          <a:p>
            <a:pPr lvl="1"/>
            <a:r>
              <a:rPr lang="nb-NO" sz="1600" dirty="0"/>
              <a:t>Yrkesvalg</a:t>
            </a:r>
          </a:p>
          <a:p>
            <a:pPr lvl="1"/>
            <a:r>
              <a:rPr lang="nb-NO" sz="1600" dirty="0"/>
              <a:t>Fremtidig inntekt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6CBC85-E956-4AFF-A7F4-1CA7B949E6BB}"/>
              </a:ext>
            </a:extLst>
          </p:cNvPr>
          <p:cNvCxnSpPr>
            <a:cxnSpLocks/>
          </p:cNvCxnSpPr>
          <p:nvPr/>
        </p:nvCxnSpPr>
        <p:spPr>
          <a:xfrm>
            <a:off x="4817742" y="2442603"/>
            <a:ext cx="1530640" cy="66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83FCEB-F0DE-4AA2-AFEF-6FBC503F29B3}"/>
              </a:ext>
            </a:extLst>
          </p:cNvPr>
          <p:cNvCxnSpPr>
            <a:cxnSpLocks/>
          </p:cNvCxnSpPr>
          <p:nvPr/>
        </p:nvCxnSpPr>
        <p:spPr>
          <a:xfrm>
            <a:off x="4734039" y="3061074"/>
            <a:ext cx="1614353" cy="339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BAB9AF-519C-41D3-81F4-C3E71E9ECB91}"/>
              </a:ext>
            </a:extLst>
          </p:cNvPr>
          <p:cNvCxnSpPr>
            <a:cxnSpLocks/>
          </p:cNvCxnSpPr>
          <p:nvPr/>
        </p:nvCxnSpPr>
        <p:spPr>
          <a:xfrm>
            <a:off x="4788622" y="3591318"/>
            <a:ext cx="1588881" cy="3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C7885F-009F-4500-AC93-65A236D24AEA}"/>
              </a:ext>
            </a:extLst>
          </p:cNvPr>
          <p:cNvCxnSpPr>
            <a:cxnSpLocks/>
          </p:cNvCxnSpPr>
          <p:nvPr/>
        </p:nvCxnSpPr>
        <p:spPr>
          <a:xfrm flipV="1">
            <a:off x="4766741" y="3890879"/>
            <a:ext cx="1589969" cy="233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061D2A-3A4C-4263-A1F8-657F0375ECEE}"/>
              </a:ext>
            </a:extLst>
          </p:cNvPr>
          <p:cNvCxnSpPr>
            <a:cxnSpLocks/>
          </p:cNvCxnSpPr>
          <p:nvPr/>
        </p:nvCxnSpPr>
        <p:spPr>
          <a:xfrm flipV="1">
            <a:off x="4757054" y="4168368"/>
            <a:ext cx="1609344" cy="509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61FA9CC8-A8F5-48A3-BA42-4A987498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påvirker barnas fremtidige utfall?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360B34-F490-4F3E-855A-7BCFFBA6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0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3FA388-E656-F646-BD58-6FB4544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Effekter av å gå i barnehage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524B39-8FB3-5D47-9B75-C5F5F03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Barnehage for 1-2 åringer </a:t>
            </a:r>
            <a:r>
              <a:rPr lang="nb-NO" sz="1800" dirty="0"/>
              <a:t>(Drange &amp; Havnes 2019)</a:t>
            </a:r>
            <a:endParaRPr lang="nb-NO" sz="1800" dirty="0">
              <a:solidFill>
                <a:srgbClr val="FF0000"/>
              </a:solidFill>
            </a:endParaRPr>
          </a:p>
          <a:p>
            <a:pPr lvl="1"/>
            <a:r>
              <a:rPr lang="nb-NO" dirty="0"/>
              <a:t>Lotteribasert opptak i Oslo – tilfeldig hvem som fikk plass</a:t>
            </a:r>
          </a:p>
          <a:p>
            <a:pPr lvl="1"/>
            <a:r>
              <a:rPr lang="nb-NO" dirty="0"/>
              <a:t>Positiv effekt på kartleggingsprøver, særlig for familier med lav inntekt og lav utdanning</a:t>
            </a:r>
          </a:p>
          <a:p>
            <a:r>
              <a:rPr lang="nb-NO" dirty="0">
                <a:solidFill>
                  <a:srgbClr val="FF0000"/>
                </a:solidFill>
              </a:rPr>
              <a:t>Gratis kjernetid i barnehage </a:t>
            </a:r>
            <a:r>
              <a:rPr lang="nb-NO" dirty="0"/>
              <a:t>for bydeler med høy innvandrerandel </a:t>
            </a:r>
            <a:r>
              <a:rPr lang="nb-NO" sz="1800" dirty="0"/>
              <a:t>(Drange &amp; Telle, 2015, 2017)</a:t>
            </a:r>
          </a:p>
          <a:p>
            <a:pPr lvl="1"/>
            <a:r>
              <a:rPr lang="nb-NO" dirty="0"/>
              <a:t>Flere barn med innvandrerbakgrunn begynte i barnehagen</a:t>
            </a:r>
          </a:p>
          <a:p>
            <a:pPr lvl="1"/>
            <a:r>
              <a:rPr lang="nb-NO" dirty="0"/>
              <a:t>Ingen effekt på foreldrenes utfall, positiv effekt på barnas kortsiktige og langsiktige utdanningsutfall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5CB6-ADF0-4E06-BBEB-6F4FFFB5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7AA2C-389E-41AD-B36F-65D42C568F9E}"/>
              </a:ext>
            </a:extLst>
          </p:cNvPr>
          <p:cNvSpPr/>
          <p:nvPr/>
        </p:nvSpPr>
        <p:spPr>
          <a:xfrm>
            <a:off x="838200" y="5574159"/>
            <a:ext cx="9483090" cy="46166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b-NO" sz="2400" dirty="0"/>
              <a:t>Barnehagedeltakelse ser ut til å bedre utfall for barn fra lavinntektsfamilier</a:t>
            </a:r>
          </a:p>
        </p:txBody>
      </p:sp>
    </p:spTree>
    <p:extLst>
      <p:ext uri="{BB962C8B-B14F-4D97-AF65-F5344CB8AC3E}">
        <p14:creationId xmlns:p14="http://schemas.microsoft.com/office/powerpoint/2010/main" val="40962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2E52-DC99-4EBC-936E-4764C943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Barnehagedeltakelse og familieinntekt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2C02-1A39-42E7-BDE1-B6D37F8DE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kern="0" dirty="0" err="1"/>
              <a:t>MoBa</a:t>
            </a:r>
            <a:r>
              <a:rPr lang="nb-NO" kern="0" dirty="0"/>
              <a:t> (n=75,271)/ca. 18,000 søsken</a:t>
            </a:r>
          </a:p>
          <a:p>
            <a:r>
              <a:rPr lang="nb-NO" kern="0" dirty="0"/>
              <a:t>Spørreskjema til mor </a:t>
            </a:r>
          </a:p>
          <a:p>
            <a:r>
              <a:rPr lang="nb-NO" kern="0" dirty="0"/>
              <a:t>Språkutvikling 36 </a:t>
            </a:r>
            <a:r>
              <a:rPr lang="nb-NO" kern="0" dirty="0" err="1"/>
              <a:t>mnd</a:t>
            </a:r>
            <a:endParaRPr lang="nb-NO" kern="0" dirty="0"/>
          </a:p>
          <a:p>
            <a:r>
              <a:rPr lang="nb-NO" kern="0" dirty="0"/>
              <a:t>Barnehage – 18 </a:t>
            </a:r>
            <a:r>
              <a:rPr lang="nb-NO" kern="0" dirty="0" err="1"/>
              <a:t>mnd</a:t>
            </a:r>
            <a:endParaRPr lang="nb-NO" kern="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5909C-415F-46DD-9FF0-D1C656B7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1">
            <a:extLst>
              <a:ext uri="{FF2B5EF4-FFF2-40B4-BE49-F238E27FC236}">
                <a16:creationId xmlns:a16="http://schemas.microsoft.com/office/drawing/2014/main" id="{568D66D7-2449-4744-9161-D520B6BB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78" y="1499982"/>
            <a:ext cx="5371529" cy="40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6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2E52-DC99-4EBC-936E-4764C943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Barnehagedeltakelse og familieinntekt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5909C-415F-46DD-9FF0-D1C656B7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887B6-6AD8-4ACB-9C99-77EBF80D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06" y="1479766"/>
            <a:ext cx="3712298" cy="4093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98012-74C8-4672-998E-E13E3051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8" y="1479766"/>
            <a:ext cx="3721144" cy="409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52323A-D6DE-4441-99B6-6758E765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29" y="3429000"/>
            <a:ext cx="2847705" cy="7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2E52-DC99-4EBC-936E-4764C943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Barnehagedeltakelse og familieinntekt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5909C-415F-46DD-9FF0-D1C656B7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8" name="Picture 3" descr="ECEC figure 1.tif">
            <a:extLst>
              <a:ext uri="{FF2B5EF4-FFF2-40B4-BE49-F238E27FC236}">
                <a16:creationId xmlns:a16="http://schemas.microsoft.com/office/drawing/2014/main" id="{A5395A3F-A7D2-4ECD-BB5C-EA1521BB24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593" y="1690688"/>
            <a:ext cx="6253225" cy="48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0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519F-688D-41E3-9800-B25BB5A4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Barnehagedeltakelse og familieinntekt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B2949-B88A-431A-91BF-3F72557D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2">
            <a:extLst>
              <a:ext uri="{FF2B5EF4-FFF2-40B4-BE49-F238E27FC236}">
                <a16:creationId xmlns:a16="http://schemas.microsoft.com/office/drawing/2014/main" id="{DD5DE271-F1AC-4401-822D-6406CB0F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7" y="1450285"/>
            <a:ext cx="4297156" cy="4906065"/>
          </a:xfrm>
          <a:prstGeom prst="rect">
            <a:avLst/>
          </a:prstGeom>
        </p:spPr>
      </p:pic>
      <p:pic>
        <p:nvPicPr>
          <p:cNvPr id="6" name="Bilde 3">
            <a:extLst>
              <a:ext uri="{FF2B5EF4-FFF2-40B4-BE49-F238E27FC236}">
                <a16:creationId xmlns:a16="http://schemas.microsoft.com/office/drawing/2014/main" id="{2412FB9E-A807-4FAE-9B07-394BE4C5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90" y="4022799"/>
            <a:ext cx="2540000" cy="762000"/>
          </a:xfrm>
          <a:prstGeom prst="rect">
            <a:avLst/>
          </a:prstGeom>
        </p:spPr>
      </p:pic>
      <p:pic>
        <p:nvPicPr>
          <p:cNvPr id="7" name="Bilde 4">
            <a:extLst>
              <a:ext uri="{FF2B5EF4-FFF2-40B4-BE49-F238E27FC236}">
                <a16:creationId xmlns:a16="http://schemas.microsoft.com/office/drawing/2014/main" id="{2E6B963E-DC09-45AF-9EEE-70F2F905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79" y="1592709"/>
            <a:ext cx="4593819" cy="16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6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8F02ED-2DAC-E346-8F23-EE853AF7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Tilknytning og tidlig start 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F97CBC-0C31-F042-B335-76D131E9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Gamle studier</a:t>
            </a:r>
          </a:p>
          <a:p>
            <a:pPr lvl="1"/>
            <a:r>
              <a:rPr lang="nb-NO" dirty="0"/>
              <a:t>Tidlig start = utrygg tilknytning</a:t>
            </a:r>
          </a:p>
          <a:p>
            <a:r>
              <a:rPr lang="nb-NO" dirty="0"/>
              <a:t>Stor studie I (USA) </a:t>
            </a:r>
          </a:p>
          <a:p>
            <a:pPr lvl="1"/>
            <a:r>
              <a:rPr lang="nb-NO" dirty="0"/>
              <a:t>Ingen sammenheng ved 18 og 36 </a:t>
            </a:r>
            <a:r>
              <a:rPr lang="nb-NO" dirty="0" err="1"/>
              <a:t>mnd</a:t>
            </a:r>
            <a:endParaRPr lang="nb-NO" dirty="0"/>
          </a:p>
          <a:p>
            <a:pPr lvl="1"/>
            <a:r>
              <a:rPr lang="nb-NO" dirty="0"/>
              <a:t>Med mindre barnehagekvalitet er dårlig og mor er lite sensitiv</a:t>
            </a:r>
          </a:p>
          <a:p>
            <a:r>
              <a:rPr lang="nb-NO" dirty="0"/>
              <a:t>Stor studie II (Israel)</a:t>
            </a:r>
          </a:p>
          <a:p>
            <a:pPr lvl="1"/>
            <a:r>
              <a:rPr lang="nb-NO" dirty="0"/>
              <a:t>Meget dårlig barnehagekvalitet = utrygg tilknytning</a:t>
            </a:r>
          </a:p>
          <a:p>
            <a:pPr lvl="1"/>
            <a:r>
              <a:rPr lang="nb-NO" dirty="0"/>
              <a:t>Men: 3:1 barn/voksen = ingen sammenheng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CCE91-6B70-4B16-B261-470E00CB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26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8F02ED-2DAC-E346-8F23-EE853AF7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Tilknytning og tidlig start 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F97CBC-0C31-F042-B335-76D131E9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Liten studie (Tyskland) – start </a:t>
            </a:r>
            <a:r>
              <a:rPr lang="nb-NO" dirty="0" err="1"/>
              <a:t>ca</a:t>
            </a:r>
            <a:r>
              <a:rPr lang="nb-NO" dirty="0"/>
              <a:t> 1 år</a:t>
            </a:r>
          </a:p>
          <a:p>
            <a:r>
              <a:rPr lang="nb-NO" dirty="0"/>
              <a:t>Ingen kontrollgruppe</a:t>
            </a:r>
          </a:p>
          <a:p>
            <a:r>
              <a:rPr lang="nb-NO" dirty="0"/>
              <a:t>Tilknytning endrer seg – begge veier</a:t>
            </a:r>
          </a:p>
          <a:p>
            <a:r>
              <a:rPr lang="nb-NO" dirty="0"/>
              <a:t>Lang innkjøring = mer trygg</a:t>
            </a:r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E61E7-9B42-4DB5-BD30-266FBFE5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60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67E049-09FA-6949-8CF9-53EA2CD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Tidlig/mye barnehage og aggresjon/utagering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BE960E3-4C1A-4841-84DA-D508B5D53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" t="3459" r="1899" b="2311"/>
          <a:stretch/>
        </p:blipFill>
        <p:spPr>
          <a:xfrm>
            <a:off x="2595418" y="1856509"/>
            <a:ext cx="6139939" cy="45174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12B5D-94A5-4024-9282-602AFD27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22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67E049-09FA-6949-8CF9-53EA2CD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Tidlig/mye barnehage og aggresjon/utagering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12B5D-94A5-4024-9282-602AFD27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1C79F0D0-D2FB-4193-971F-A4CF5705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Seleksjonsproblem!</a:t>
            </a:r>
          </a:p>
          <a:p>
            <a:r>
              <a:rPr lang="nb-NO" dirty="0"/>
              <a:t>Mulige løsninger:</a:t>
            </a:r>
          </a:p>
          <a:p>
            <a:pPr lvl="1"/>
            <a:r>
              <a:rPr lang="nb-NO" dirty="0"/>
              <a:t>Tilfeldig variasjon i når man starter i barnehage (hovedopptaket)</a:t>
            </a:r>
          </a:p>
          <a:p>
            <a:pPr lvl="1"/>
            <a:r>
              <a:rPr lang="nb-NO" dirty="0"/>
              <a:t>Variasjon mellom søsken i hvor mye de går i barnehage</a:t>
            </a:r>
          </a:p>
          <a:p>
            <a:pPr lvl="1"/>
            <a:r>
              <a:rPr lang="nb-NO" dirty="0"/>
              <a:t>Variasjon i barnehagebruk over tid for samme barn</a:t>
            </a:r>
          </a:p>
          <a:p>
            <a:pPr lvl="1"/>
            <a:r>
              <a:rPr lang="nb-NO" dirty="0"/>
              <a:t>Tilfeldig variasjon 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2418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2530-95BB-4ABC-AF50-1DB6260B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Tid i barnehage og aggresjon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FB64-5FEF-4A57-BB0A-120B283E5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MoBa</a:t>
            </a:r>
            <a:r>
              <a:rPr lang="nb-NO" dirty="0"/>
              <a:t> (n=75,271)/</a:t>
            </a:r>
            <a:r>
              <a:rPr lang="nb-NO" dirty="0" err="1"/>
              <a:t>ca</a:t>
            </a:r>
            <a:r>
              <a:rPr lang="nb-NO" dirty="0"/>
              <a:t> 18,000 søsken</a:t>
            </a:r>
          </a:p>
          <a:p>
            <a:r>
              <a:rPr lang="nb-NO" dirty="0"/>
              <a:t>Spørreskjema til mor </a:t>
            </a:r>
          </a:p>
          <a:p>
            <a:r>
              <a:rPr lang="nb-NO" dirty="0" err="1"/>
              <a:t>Eksternaliserende</a:t>
            </a:r>
            <a:r>
              <a:rPr lang="nb-NO" dirty="0"/>
              <a:t> atferd, 18 og 36 </a:t>
            </a:r>
            <a:r>
              <a:rPr lang="nb-NO" dirty="0" err="1"/>
              <a:t>mnd</a:t>
            </a:r>
            <a:endParaRPr lang="nb-NO" dirty="0"/>
          </a:p>
          <a:p>
            <a:r>
              <a:rPr lang="nb-NO" dirty="0"/>
              <a:t>Barnehage - Timer pr uke, 18 og 36 </a:t>
            </a:r>
            <a:r>
              <a:rPr lang="nb-NO" dirty="0" err="1"/>
              <a:t>mnd</a:t>
            </a:r>
            <a:endParaRPr lang="nb-N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E42D7-FD58-4DD7-A90E-15DDC56C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A7922E8-9FED-416D-A9BA-E1848755C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" t="5237" r="2498" b="7128"/>
          <a:stretch/>
        </p:blipFill>
        <p:spPr>
          <a:xfrm>
            <a:off x="6733309" y="3971636"/>
            <a:ext cx="4969164" cy="22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5CE5C0-24FD-48C3-B31C-F339110C95CA}"/>
              </a:ext>
            </a:extLst>
          </p:cNvPr>
          <p:cNvSpPr/>
          <p:nvPr/>
        </p:nvSpPr>
        <p:spPr>
          <a:xfrm>
            <a:off x="476963" y="2180409"/>
            <a:ext cx="9691165" cy="27848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B1DE-5163-4513-8F07-4C08F780C08E}"/>
              </a:ext>
            </a:extLst>
          </p:cNvPr>
          <p:cNvSpPr txBox="1"/>
          <p:nvPr/>
        </p:nvSpPr>
        <p:spPr>
          <a:xfrm>
            <a:off x="849066" y="2289858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Kjennetegn ved barnet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C83F8-12C5-44B7-8B2F-1B1DC1F196EE}"/>
              </a:ext>
            </a:extLst>
          </p:cNvPr>
          <p:cNvSpPr txBox="1"/>
          <p:nvPr/>
        </p:nvSpPr>
        <p:spPr>
          <a:xfrm>
            <a:off x="849066" y="2841046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Kjennetegn ved familien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86A14-B352-4D77-98F6-9C3C6A1E5758}"/>
              </a:ext>
            </a:extLst>
          </p:cNvPr>
          <p:cNvSpPr txBox="1"/>
          <p:nvPr/>
        </p:nvSpPr>
        <p:spPr>
          <a:xfrm>
            <a:off x="849065" y="3413130"/>
            <a:ext cx="3754501" cy="374571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Individuelle ferdigheter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E06E-919E-4BC8-9380-192089DD4CBA}"/>
              </a:ext>
            </a:extLst>
          </p:cNvPr>
          <p:cNvSpPr txBox="1"/>
          <p:nvPr/>
        </p:nvSpPr>
        <p:spPr>
          <a:xfrm>
            <a:off x="849064" y="3962085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Ressursbruk / tiltak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9C854-61F0-4BAD-B3C6-0F505E7246D5}"/>
              </a:ext>
            </a:extLst>
          </p:cNvPr>
          <p:cNvSpPr txBox="1"/>
          <p:nvPr/>
        </p:nvSpPr>
        <p:spPr>
          <a:xfrm>
            <a:off x="849064" y="4490591"/>
            <a:ext cx="3754501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Institusjoner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1A5FC-932A-409F-9C5C-B647A04BBAD8}"/>
              </a:ext>
            </a:extLst>
          </p:cNvPr>
          <p:cNvSpPr txBox="1"/>
          <p:nvPr/>
        </p:nvSpPr>
        <p:spPr>
          <a:xfrm>
            <a:off x="6604198" y="2874680"/>
            <a:ext cx="3279013" cy="146423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sz="1600" dirty="0"/>
              <a:t>Sosioemosjonelle ferdigheter</a:t>
            </a:r>
          </a:p>
          <a:p>
            <a:pPr lvl="1"/>
            <a:r>
              <a:rPr lang="nb-NO" sz="1600" dirty="0"/>
              <a:t>Skoleprestasjoner</a:t>
            </a:r>
          </a:p>
          <a:p>
            <a:pPr lvl="1"/>
            <a:r>
              <a:rPr lang="nb-NO" sz="1600" dirty="0"/>
              <a:t>Utdanningsvalg</a:t>
            </a:r>
          </a:p>
          <a:p>
            <a:pPr lvl="1"/>
            <a:r>
              <a:rPr lang="nb-NO" sz="1600" dirty="0"/>
              <a:t>Yrkesvalg</a:t>
            </a:r>
          </a:p>
          <a:p>
            <a:pPr lvl="1"/>
            <a:r>
              <a:rPr lang="nb-NO" sz="1600" dirty="0"/>
              <a:t>Fremtidig inntekt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6CBC85-E956-4AFF-A7F4-1CA7B949E6BB}"/>
              </a:ext>
            </a:extLst>
          </p:cNvPr>
          <p:cNvCxnSpPr>
            <a:cxnSpLocks/>
          </p:cNvCxnSpPr>
          <p:nvPr/>
        </p:nvCxnSpPr>
        <p:spPr>
          <a:xfrm>
            <a:off x="4817742" y="2442603"/>
            <a:ext cx="1530640" cy="66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83FCEB-F0DE-4AA2-AFEF-6FBC503F29B3}"/>
              </a:ext>
            </a:extLst>
          </p:cNvPr>
          <p:cNvCxnSpPr>
            <a:cxnSpLocks/>
          </p:cNvCxnSpPr>
          <p:nvPr/>
        </p:nvCxnSpPr>
        <p:spPr>
          <a:xfrm>
            <a:off x="4734039" y="3061074"/>
            <a:ext cx="1614353" cy="339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BAB9AF-519C-41D3-81F4-C3E71E9ECB91}"/>
              </a:ext>
            </a:extLst>
          </p:cNvPr>
          <p:cNvCxnSpPr>
            <a:cxnSpLocks/>
          </p:cNvCxnSpPr>
          <p:nvPr/>
        </p:nvCxnSpPr>
        <p:spPr>
          <a:xfrm>
            <a:off x="4788622" y="3591318"/>
            <a:ext cx="1588881" cy="3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C7885F-009F-4500-AC93-65A236D24AEA}"/>
              </a:ext>
            </a:extLst>
          </p:cNvPr>
          <p:cNvCxnSpPr>
            <a:cxnSpLocks/>
          </p:cNvCxnSpPr>
          <p:nvPr/>
        </p:nvCxnSpPr>
        <p:spPr>
          <a:xfrm flipV="1">
            <a:off x="4766741" y="3890879"/>
            <a:ext cx="1589969" cy="233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061D2A-3A4C-4263-A1F8-657F0375ECEE}"/>
              </a:ext>
            </a:extLst>
          </p:cNvPr>
          <p:cNvCxnSpPr>
            <a:cxnSpLocks/>
          </p:cNvCxnSpPr>
          <p:nvPr/>
        </p:nvCxnSpPr>
        <p:spPr>
          <a:xfrm flipV="1">
            <a:off x="4757054" y="4168368"/>
            <a:ext cx="1609344" cy="509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954BACAF-DA25-4A3F-AC2B-AFA940FB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nb-NO" dirty="0"/>
              <a:t>Hva kan vi påvirke gjennom policy?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9E735-3614-4901-914E-329A1699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38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5AAD7F-786F-7C4B-8225-F2DB27C7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Resultat – sammenligning ulike barn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D89BC3D-5F88-D848-AA9C-47B827A9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51" y="1767858"/>
            <a:ext cx="3952478" cy="45171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F4734-B339-48C1-884E-2F3E6809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46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977B3D-4175-B74E-A657-B5D756AD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7E1007-632D-1043-A2CA-60D6E8A4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98CE207-FD16-2E45-94BD-1007CB40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1" y="573024"/>
            <a:ext cx="7712364" cy="57716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FF1AE-79B8-4C45-B389-250A4818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97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182106-DEE1-964A-BF3A-5386E9CF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BEB150-0983-FE42-97A2-9957F0D92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1EC205C-DBDE-774C-9067-9DCE0163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73023"/>
            <a:ext cx="7615937" cy="57119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5A748-D26C-4DB7-87C8-FA5751C4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6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2CB6D14B-684D-E644-A942-2E549944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78" y="836712"/>
            <a:ext cx="5248845" cy="27920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5936A5-24EB-4AF8-93C2-8CE8BB45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2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89BF-DB1F-48CE-AD32-E03F4A49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Hva bestemmer alder ved barnehagestart i Norge?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D96F8-CD62-4BE7-9EAE-F9DDDB59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8CAB-289F-4AB9-A6A5-4CAA2DF7493F}"/>
              </a:ext>
            </a:extLst>
          </p:cNvPr>
          <p:cNvSpPr txBox="1"/>
          <p:nvPr/>
        </p:nvSpPr>
        <p:spPr>
          <a:xfrm>
            <a:off x="1283856" y="2941780"/>
            <a:ext cx="3288144" cy="25534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Familiens valg</a:t>
            </a:r>
          </a:p>
          <a:p>
            <a:pPr algn="ctr"/>
            <a:r>
              <a:rPr lang="nb-NO" sz="2800" dirty="0"/>
              <a:t>Inntekt</a:t>
            </a:r>
          </a:p>
          <a:p>
            <a:pPr algn="ctr"/>
            <a:r>
              <a:rPr lang="nb-NO" sz="2800" dirty="0"/>
              <a:t>Utdannelse</a:t>
            </a:r>
          </a:p>
          <a:p>
            <a:pPr algn="ctr"/>
            <a:r>
              <a:rPr lang="nb-NO" sz="2800" dirty="0"/>
              <a:t>Etnisitet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81A81-B294-4B9B-A96A-1940F21EE80E}"/>
              </a:ext>
            </a:extLst>
          </p:cNvPr>
          <p:cNvSpPr txBox="1"/>
          <p:nvPr/>
        </p:nvSpPr>
        <p:spPr>
          <a:xfrm>
            <a:off x="6742754" y="2941780"/>
            <a:ext cx="3288144" cy="25534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Hovedopptak i august</a:t>
            </a:r>
          </a:p>
          <a:p>
            <a:pPr algn="ctr"/>
            <a:r>
              <a:rPr lang="nb-NO" sz="2800" dirty="0"/>
              <a:t>=</a:t>
            </a:r>
          </a:p>
          <a:p>
            <a:pPr algn="ctr"/>
            <a:r>
              <a:rPr lang="nb-NO" sz="2800" dirty="0"/>
              <a:t>Fødselsmåned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C55DF-231B-458A-BD05-A19EDBAFC0F9}"/>
              </a:ext>
            </a:extLst>
          </p:cNvPr>
          <p:cNvCxnSpPr/>
          <p:nvPr/>
        </p:nvCxnSpPr>
        <p:spPr>
          <a:xfrm flipV="1">
            <a:off x="3509818" y="1646238"/>
            <a:ext cx="1034473" cy="1032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9A710-9CD8-4FE9-AD78-51B9D3EBBD50}"/>
              </a:ext>
            </a:extLst>
          </p:cNvPr>
          <p:cNvCxnSpPr>
            <a:cxnSpLocks/>
          </p:cNvCxnSpPr>
          <p:nvPr/>
        </p:nvCxnSpPr>
        <p:spPr>
          <a:xfrm flipH="1" flipV="1">
            <a:off x="6396181" y="1685926"/>
            <a:ext cx="1399309" cy="1014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8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89BF-DB1F-48CE-AD32-E03F4A49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bestemmer aggresjon hos barn?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D96F8-CD62-4BE7-9EAE-F9DDDB59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8CAB-289F-4AB9-A6A5-4CAA2DF7493F}"/>
              </a:ext>
            </a:extLst>
          </p:cNvPr>
          <p:cNvSpPr txBox="1"/>
          <p:nvPr/>
        </p:nvSpPr>
        <p:spPr>
          <a:xfrm>
            <a:off x="1283856" y="2941780"/>
            <a:ext cx="3288144" cy="25534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Familiens valg</a:t>
            </a:r>
          </a:p>
          <a:p>
            <a:pPr algn="ctr"/>
            <a:r>
              <a:rPr lang="nb-NO" sz="2800" dirty="0"/>
              <a:t>Inntekt</a:t>
            </a:r>
          </a:p>
          <a:p>
            <a:pPr algn="ctr"/>
            <a:r>
              <a:rPr lang="nb-NO" sz="2800" dirty="0"/>
              <a:t>Utdannelse</a:t>
            </a:r>
          </a:p>
          <a:p>
            <a:pPr algn="ctr"/>
            <a:r>
              <a:rPr lang="nb-NO" sz="2800" dirty="0"/>
              <a:t>Etnisitet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81A81-B294-4B9B-A96A-1940F21EE80E}"/>
              </a:ext>
            </a:extLst>
          </p:cNvPr>
          <p:cNvSpPr txBox="1"/>
          <p:nvPr/>
        </p:nvSpPr>
        <p:spPr>
          <a:xfrm>
            <a:off x="6742754" y="2941780"/>
            <a:ext cx="3288144" cy="25534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Hovedopptak i august</a:t>
            </a:r>
          </a:p>
          <a:p>
            <a:pPr algn="ctr"/>
            <a:r>
              <a:rPr lang="nb-NO" sz="2800" dirty="0"/>
              <a:t>=</a:t>
            </a:r>
          </a:p>
          <a:p>
            <a:pPr algn="ctr"/>
            <a:r>
              <a:rPr lang="nb-NO" sz="2800" dirty="0"/>
              <a:t>Fødselsmåned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C55DF-231B-458A-BD05-A19EDBAFC0F9}"/>
              </a:ext>
            </a:extLst>
          </p:cNvPr>
          <p:cNvCxnSpPr/>
          <p:nvPr/>
        </p:nvCxnSpPr>
        <p:spPr>
          <a:xfrm flipV="1">
            <a:off x="3509818" y="1646238"/>
            <a:ext cx="1034473" cy="1032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9A710-9CD8-4FE9-AD78-51B9D3EBBD50}"/>
              </a:ext>
            </a:extLst>
          </p:cNvPr>
          <p:cNvCxnSpPr>
            <a:cxnSpLocks/>
          </p:cNvCxnSpPr>
          <p:nvPr/>
        </p:nvCxnSpPr>
        <p:spPr>
          <a:xfrm flipH="1" flipV="1">
            <a:off x="6396181" y="1685926"/>
            <a:ext cx="1399309" cy="1014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72F177-CEB7-4F76-956F-F5B8FE97D147}"/>
              </a:ext>
            </a:extLst>
          </p:cNvPr>
          <p:cNvSpPr txBox="1"/>
          <p:nvPr/>
        </p:nvSpPr>
        <p:spPr>
          <a:xfrm>
            <a:off x="2837871" y="1826396"/>
            <a:ext cx="8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Kanskje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696BE-1123-4B15-B2D5-B72928523A37}"/>
              </a:ext>
            </a:extLst>
          </p:cNvPr>
          <p:cNvSpPr txBox="1"/>
          <p:nvPr/>
        </p:nvSpPr>
        <p:spPr>
          <a:xfrm>
            <a:off x="7303652" y="185531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Neppe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81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7E35-8F30-4547-BC42-54115E43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Alder ved start og fødselsmåned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13E42-7851-4AD6-B8BA-684916DA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26EEB-F95D-488A-A0BE-02279877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07" y="1615194"/>
            <a:ext cx="7023966" cy="481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B17B-F58D-4195-B628-C1510E91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Alder ved start og aggresjon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AFF05-85EB-42B1-820F-99DC9F80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1E83-F96B-4195-A3BA-170063F6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22" y="1856816"/>
            <a:ext cx="7022090" cy="48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3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826207E-E1C5-924B-804F-A2A088E1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87" y="662855"/>
            <a:ext cx="5883610" cy="55141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078634-2EAC-4467-BEEE-8DDA0C47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5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CD8E-301E-412E-B727-30E3E56A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vet vi om innholdet?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3848-2FDE-4439-BDB0-7C13B908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er de «aktive» ingrediensene i barnehage?</a:t>
            </a:r>
          </a:p>
          <a:p>
            <a:r>
              <a:rPr lang="nb-NO" dirty="0"/>
              <a:t>Hva kan vi gjøre for at det skal bli enda bedre?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94090-175D-45DB-965F-6278D307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0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104F-CCB6-4698-8B14-D7574D3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Ressurbruk</a:t>
            </a:r>
            <a:r>
              <a:rPr lang="nb-NO" dirty="0"/>
              <a:t> / Tiltak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864B2-03E8-4ABC-ADAB-A5E236834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Tidlig innsats?</a:t>
            </a:r>
          </a:p>
          <a:p>
            <a:r>
              <a:rPr lang="nb-NO" dirty="0"/>
              <a:t>Flere lærere?</a:t>
            </a:r>
          </a:p>
          <a:p>
            <a:r>
              <a:rPr lang="nb-NO" dirty="0"/>
              <a:t>Mindre klasser?</a:t>
            </a:r>
          </a:p>
          <a:p>
            <a:r>
              <a:rPr lang="nb-NO" dirty="0"/>
              <a:t>Bedre lærere?</a:t>
            </a:r>
          </a:p>
          <a:p>
            <a:r>
              <a:rPr lang="nb-NO" dirty="0"/>
              <a:t>Bedre skolefasiliteter?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CEA9-829D-4C1D-8A41-F0BA88EA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67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437C2F-A6A6-594F-9ED8-7E656061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Barnehagen som forebyggingsarena - </a:t>
            </a:r>
            <a:br>
              <a:rPr lang="nb-NO" dirty="0"/>
            </a:br>
            <a:r>
              <a:rPr lang="nb-NO" dirty="0"/>
              <a:t>tidlig innsats mot atferdsvansker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5CD1E89-E37F-C145-AB24-F106E6C8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90575"/>
            <a:ext cx="7092280" cy="41349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6852D-6982-4B2D-B3A8-CB0D0D57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6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08B316-2A47-7849-99C0-683D3713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 nivåer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1A9C18-38D2-9849-8EDA-F86140E2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/>
              <a:t>1. «Tiltak som ikke har et spesielt fokus på sosial og emosjonell utvikling». </a:t>
            </a:r>
          </a:p>
          <a:p>
            <a:pPr lvl="1"/>
            <a:r>
              <a:rPr lang="nb-NO" dirty="0"/>
              <a:t>Skolefokus eller frilek</a:t>
            </a:r>
          </a:p>
          <a:p>
            <a:r>
              <a:rPr lang="nb-NO" sz="2400" dirty="0"/>
              <a:t>2. «Tiltak med tydelig og bredt fokus på sosial og emosjonell utvikling». </a:t>
            </a:r>
          </a:p>
          <a:p>
            <a:pPr lvl="1"/>
            <a:r>
              <a:rPr lang="nb-NO" dirty="0"/>
              <a:t>Generell vekt på sosial og emosjonell utvikling (rammeplanen)</a:t>
            </a:r>
          </a:p>
          <a:p>
            <a:r>
              <a:rPr lang="nb-NO" sz="2400" dirty="0"/>
              <a:t>3. «Tiltak med klart og intensivt fokus på sosial og emosjonell utvikling».</a:t>
            </a:r>
          </a:p>
          <a:p>
            <a:pPr lvl="1"/>
            <a:r>
              <a:rPr lang="nb-NO" dirty="0"/>
              <a:t>Tilleggsprogrammer (sosial ferdighetstrening eller </a:t>
            </a:r>
            <a:r>
              <a:rPr lang="nb-NO" dirty="0" err="1"/>
              <a:t>atferdshåndtering</a:t>
            </a:r>
            <a:endParaRPr lang="nb-NO" dirty="0"/>
          </a:p>
          <a:p>
            <a:endParaRPr lang="nb-N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1D5A1-8B3F-4DE6-B095-D4771410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28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588067-C2EF-0D4A-8B62-87343D8CC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Sosial ferdighetstrening forebygger 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Småsteg</a:t>
            </a:r>
            <a:r>
              <a:rPr lang="nb-NO" dirty="0"/>
              <a:t>», «Være sammen», «Du-og-jeg-og vi to», «PALS»</a:t>
            </a:r>
          </a:p>
          <a:p>
            <a:pPr lvl="1"/>
            <a:r>
              <a:rPr lang="nb-NO" dirty="0"/>
              <a:t>Men: nesten ikke evaluert i Norge</a:t>
            </a:r>
          </a:p>
          <a:p>
            <a:r>
              <a:rPr lang="nb-NO" dirty="0"/>
              <a:t>Håndtering av atferdsvansker gjør det ikke (ifølge artikkelen)</a:t>
            </a:r>
          </a:p>
          <a:p>
            <a:pPr lvl="1"/>
            <a:r>
              <a:rPr lang="nb-NO" dirty="0"/>
              <a:t>«TIBIR» (ikke allmenforebygging, men for utsatte barn)</a:t>
            </a:r>
          </a:p>
          <a:p>
            <a:endParaRPr lang="nb-NO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B12C88-448E-40B6-83B7-203F5DA1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75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41DFCC-B299-7541-8D30-B04F86CA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600" y="4028984"/>
            <a:ext cx="7696200" cy="2306960"/>
          </a:xfrm>
        </p:spPr>
        <p:txBody>
          <a:bodyPr/>
          <a:lstStyle/>
          <a:p>
            <a:r>
              <a:rPr lang="nb-NO" dirty="0"/>
              <a:t>«De utrolige årene»</a:t>
            </a:r>
          </a:p>
          <a:p>
            <a:r>
              <a:rPr lang="nb-NO" dirty="0"/>
              <a:t>Stor RCT</a:t>
            </a:r>
          </a:p>
          <a:p>
            <a:r>
              <a:rPr lang="nb-NO" dirty="0"/>
              <a:t>Bedrer psykososial fungering for alle, men ikke dem med mest problemer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3BA6163-38A3-0B47-9BB5-CF5CF8B4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541984"/>
            <a:ext cx="7236296" cy="32470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5DD21C-300F-46D5-ABB6-88C974B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32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Effekter av innholdet i barnehager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Barnehageforsøk med lesing og språk  </a:t>
            </a:r>
            <a:r>
              <a:rPr lang="nb-NO" sz="1500" dirty="0"/>
              <a:t>(Rogde, Lervåg &amp; </a:t>
            </a:r>
            <a:r>
              <a:rPr lang="en-US" sz="1500" dirty="0"/>
              <a:t>Melby-Lervåg </a:t>
            </a:r>
            <a:r>
              <a:rPr lang="nb-NO" sz="1500" dirty="0"/>
              <a:t>2016, </a:t>
            </a:r>
            <a:r>
              <a:rPr lang="da-DK" sz="1500" dirty="0"/>
              <a:t>Hofslundsengen, Hagtvet &amp; Gustafsson</a:t>
            </a:r>
            <a:r>
              <a:rPr lang="nb-NO" sz="1500" dirty="0"/>
              <a:t> 2016, </a:t>
            </a:r>
            <a:r>
              <a:rPr lang="en-US" sz="1500" dirty="0"/>
              <a:t>Hagen, Melby‐Lervåg &amp; Lervåg 2017, </a:t>
            </a:r>
            <a:r>
              <a:rPr lang="en-US" sz="1500" dirty="0" err="1"/>
              <a:t>Grøver</a:t>
            </a:r>
            <a:r>
              <a:rPr lang="en-US" sz="1500" dirty="0"/>
              <a:t>, Rydland, Gustafsson &amp; Snow 2020, </a:t>
            </a:r>
            <a:r>
              <a:rPr lang="nb-NO" sz="1500" dirty="0" err="1"/>
              <a:t>Hulme</a:t>
            </a:r>
            <a:r>
              <a:rPr lang="nb-NO" sz="1500" dirty="0"/>
              <a:t>, </a:t>
            </a:r>
            <a:r>
              <a:rPr lang="nb-NO" sz="1500" dirty="0" err="1"/>
              <a:t>Snowling</a:t>
            </a:r>
            <a:r>
              <a:rPr lang="nb-NO" sz="1500" dirty="0"/>
              <a:t>, West, Lervåg &amp; </a:t>
            </a:r>
            <a:r>
              <a:rPr lang="en-US" sz="1500" dirty="0"/>
              <a:t>Melby-Lervåg </a:t>
            </a:r>
            <a:r>
              <a:rPr lang="nb-NO" sz="1500" dirty="0"/>
              <a:t>2020)</a:t>
            </a:r>
          </a:p>
          <a:p>
            <a:pPr lvl="1"/>
            <a:r>
              <a:rPr lang="nb-NO" dirty="0"/>
              <a:t>Positive effekter av tiltak rettet mot alle</a:t>
            </a:r>
          </a:p>
          <a:p>
            <a:pPr lvl="1"/>
            <a:r>
              <a:rPr lang="nb-NO" dirty="0"/>
              <a:t>Positive effekter for tiltak rettet mot barn med innvandrerbakgrunn eller barn med språkutfordringer</a:t>
            </a:r>
          </a:p>
          <a:p>
            <a:pPr lvl="1"/>
            <a:r>
              <a:rPr lang="nb-NO" dirty="0"/>
              <a:t>Særlig tiltak med høy kvalitet har effekt</a:t>
            </a:r>
            <a:endParaRPr lang="nb-NO" dirty="0">
              <a:solidFill>
                <a:srgbClr val="0070C0"/>
              </a:solidFill>
            </a:endParaRPr>
          </a:p>
          <a:p>
            <a:pPr lvl="1"/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Barnehageforsøk med lekbasert læring </a:t>
            </a:r>
            <a:r>
              <a:rPr lang="nb-NO" sz="1500" dirty="0"/>
              <a:t>(Agderprosjektet; Rege et al 2019)</a:t>
            </a:r>
          </a:p>
          <a:p>
            <a:pPr lvl="1"/>
            <a:r>
              <a:rPr lang="nb-NO" dirty="0"/>
              <a:t>Positive resultater i matematikk, språk og selvregulering</a:t>
            </a:r>
          </a:p>
          <a:p>
            <a:pPr lvl="1"/>
            <a:r>
              <a:rPr lang="nb-NO" dirty="0"/>
              <a:t>Særlig i barnehagene som i utgangspunktet hadde lavest læringsbidrag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70F0F-89FE-4E5A-ACCC-2C587A00FCD6}"/>
              </a:ext>
            </a:extLst>
          </p:cNvPr>
          <p:cNvSpPr/>
          <p:nvPr/>
        </p:nvSpPr>
        <p:spPr>
          <a:xfrm>
            <a:off x="998982" y="5946130"/>
            <a:ext cx="9483090" cy="46166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b-NO" sz="2400" dirty="0"/>
              <a:t>Innholdet i barnehagen har betydning for barnas videre utvikling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D200-D754-4456-B611-D065B4B9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D5AA-C286-4266-A0EE-973181A9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Prosesskvalitet i Norge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96AD-6C87-486A-98E2-206160126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Ingen sammenheng…</a:t>
            </a:r>
          </a:p>
          <a:p>
            <a:r>
              <a:rPr lang="nb-NO" dirty="0"/>
              <a:t>…med kognitive ferdigheter ved 3 år</a:t>
            </a:r>
          </a:p>
          <a:p>
            <a:pPr lvl="1"/>
            <a:r>
              <a:rPr lang="nb-NO" dirty="0"/>
              <a:t>Verbale eller non-verbale</a:t>
            </a:r>
          </a:p>
          <a:p>
            <a:pPr lvl="1"/>
            <a:r>
              <a:rPr lang="nb-NO" dirty="0"/>
              <a:t>Heller ikke for lav SES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A6D0D-71C6-4574-9BEC-25493754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72C73-A4EE-46F8-A23E-178F9DA6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53" y="3539186"/>
            <a:ext cx="5238750" cy="117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B0F51-E608-4B78-9E1F-BAD88FA6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37" y="4806805"/>
            <a:ext cx="51149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D5AA-C286-4266-A0EE-973181A9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Førskolegrupper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96AD-6C87-486A-98E2-20616012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nb-NO" dirty="0"/>
              <a:t>Siste år før skolestart</a:t>
            </a:r>
          </a:p>
          <a:p>
            <a:pPr lvl="1"/>
            <a:r>
              <a:rPr lang="nb-NO" dirty="0"/>
              <a:t>(Typisk) 2 timer per uke</a:t>
            </a:r>
          </a:p>
          <a:p>
            <a:pPr lvl="1"/>
            <a:r>
              <a:rPr lang="nb-NO" dirty="0"/>
              <a:t>Fokus på skoleaktiviteter…</a:t>
            </a:r>
          </a:p>
          <a:p>
            <a:pPr lvl="1"/>
            <a:r>
              <a:rPr lang="nb-NO" dirty="0"/>
              <a:t>…gir bedre lesing i 1.-2. klasse…</a:t>
            </a:r>
          </a:p>
          <a:p>
            <a:pPr lvl="1"/>
            <a:r>
              <a:rPr lang="nb-NO" dirty="0"/>
              <a:t>…for barn med utagering og svak selvregulering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A6D0D-71C6-4574-9BEC-25493754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51B7B-99FE-44D7-A939-63F129AC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55" y="55626"/>
            <a:ext cx="4200525" cy="6229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F9806-A24C-4C78-B19C-C11993B0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58" y="4541189"/>
            <a:ext cx="4631329" cy="1508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14452-FD53-4EEC-A9D4-AB57452E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5990431"/>
            <a:ext cx="42672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47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mer vet vi om barnehager?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Store forskjeller mellom barnehager </a:t>
            </a:r>
            <a:r>
              <a:rPr lang="nb-NO" sz="1400" dirty="0"/>
              <a:t>(Drange &amp; Telle 2020, R</a:t>
            </a:r>
            <a:r>
              <a:rPr lang="en-US" sz="1400" dirty="0" err="1"/>
              <a:t>ege</a:t>
            </a:r>
            <a:r>
              <a:rPr lang="en-US" sz="1400" dirty="0"/>
              <a:t>, </a:t>
            </a:r>
            <a:r>
              <a:rPr lang="en-US" sz="1400" dirty="0" err="1"/>
              <a:t>Solli</a:t>
            </a:r>
            <a:r>
              <a:rPr lang="en-US" sz="1400" dirty="0"/>
              <a:t>, </a:t>
            </a:r>
            <a:r>
              <a:rPr lang="en-US" sz="1400" dirty="0" err="1"/>
              <a:t>Størksen</a:t>
            </a:r>
            <a:r>
              <a:rPr lang="en-US" sz="1400" dirty="0"/>
              <a:t> &amp; Votruba 2018</a:t>
            </a:r>
            <a:r>
              <a:rPr lang="nb-NO" sz="1400" dirty="0"/>
              <a:t>)</a:t>
            </a:r>
          </a:p>
          <a:p>
            <a:pPr lvl="1"/>
            <a:r>
              <a:rPr lang="nb-NO" dirty="0"/>
              <a:t>Høy grad av segregering</a:t>
            </a:r>
          </a:p>
          <a:p>
            <a:pPr lvl="1"/>
            <a:r>
              <a:rPr lang="nb-NO" dirty="0"/>
              <a:t>Foreldre med samme bakgrunn søker seg til samme barnehager og private barnehager kan selv velge hvem som skal gå der</a:t>
            </a:r>
          </a:p>
          <a:p>
            <a:pPr lvl="1"/>
            <a:r>
              <a:rPr lang="nb-NO" dirty="0"/>
              <a:t>Store forskjeller i barnehagens evne til å bidra positivt til barns utfall 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Kvalitet er sannsynligvis viktig </a:t>
            </a:r>
            <a:r>
              <a:rPr lang="nb-NO" sz="1400" dirty="0"/>
              <a:t>(</a:t>
            </a:r>
            <a:r>
              <a:rPr lang="nl-NL" sz="1400" dirty="0"/>
              <a:t>van Huizen &amp; Plantenga 2018,</a:t>
            </a:r>
            <a:r>
              <a:rPr lang="nb-NO" sz="1400" dirty="0"/>
              <a:t> Drange &amp; Rønning 2020, Eliassen, Zachrisson &amp; </a:t>
            </a:r>
            <a:r>
              <a:rPr lang="nb-NO" sz="1400" dirty="0" err="1"/>
              <a:t>Melhuish</a:t>
            </a:r>
            <a:r>
              <a:rPr lang="nb-NO" sz="1400" dirty="0"/>
              <a:t> 2017, </a:t>
            </a:r>
            <a:r>
              <a:rPr lang="en-US" sz="1400" dirty="0" err="1"/>
              <a:t>Bjørnestad</a:t>
            </a:r>
            <a:r>
              <a:rPr lang="en-US" sz="1400" dirty="0"/>
              <a:t> &amp; </a:t>
            </a:r>
            <a:r>
              <a:rPr lang="en-US" sz="1400" dirty="0" err="1"/>
              <a:t>Os</a:t>
            </a:r>
            <a:r>
              <a:rPr lang="en-US" sz="1400" dirty="0"/>
              <a:t> 2018</a:t>
            </a:r>
            <a:r>
              <a:rPr lang="nl-NL" sz="1400" dirty="0"/>
              <a:t>)</a:t>
            </a:r>
            <a:endParaRPr lang="nb-NO" sz="1400" dirty="0">
              <a:solidFill>
                <a:srgbClr val="FF0000"/>
              </a:solidFill>
            </a:endParaRPr>
          </a:p>
          <a:p>
            <a:pPr lvl="1"/>
            <a:r>
              <a:rPr lang="nb-NO" dirty="0"/>
              <a:t>Kvalitet har noe å si</a:t>
            </a:r>
          </a:p>
          <a:p>
            <a:pPr lvl="1"/>
            <a:r>
              <a:rPr lang="nb-NO" dirty="0"/>
              <a:t>Norske barnehager gjør det middelmådig på kvalitetsindikatorer</a:t>
            </a:r>
          </a:p>
          <a:p>
            <a:pPr lvl="1"/>
            <a:r>
              <a:rPr lang="nb-NO" dirty="0"/>
              <a:t>De fleste målbare kjennetegn på barnehagekvalitet predikerer ikke barns utfall</a:t>
            </a:r>
            <a:endParaRPr lang="nb-NO" sz="1400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80F42-5EAA-4467-A9E9-A2595DE5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37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3FD484-4032-9A45-B6BC-DEB577BB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Barnehage</a:t>
            </a:r>
            <a:r>
              <a:rPr lang="en-US" dirty="0"/>
              <a:t> </a:t>
            </a:r>
            <a:r>
              <a:rPr lang="en-US" dirty="0" err="1"/>
              <a:t>oppsummert</a:t>
            </a:r>
            <a:r>
              <a:rPr lang="en-US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582CC0C-201B-9A4F-A7B9-780794E6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Fremmer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læring</a:t>
            </a:r>
            <a:r>
              <a:rPr lang="en-US" dirty="0"/>
              <a:t>--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sikt</a:t>
            </a:r>
            <a:endParaRPr lang="en-US" dirty="0"/>
          </a:p>
          <a:p>
            <a:r>
              <a:rPr lang="en-US" dirty="0" err="1"/>
              <a:t>Bedrer</a:t>
            </a:r>
            <a:r>
              <a:rPr lang="en-US" dirty="0"/>
              <a:t> </a:t>
            </a:r>
            <a:r>
              <a:rPr lang="en-US" dirty="0" err="1"/>
              <a:t>muligheter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lang </a:t>
            </a:r>
            <a:r>
              <a:rPr lang="en-US" dirty="0" err="1"/>
              <a:t>sikt</a:t>
            </a:r>
            <a:endParaRPr lang="en-US" dirty="0"/>
          </a:p>
          <a:p>
            <a:pPr lvl="1"/>
            <a:r>
              <a:rPr lang="en-US" dirty="0" err="1"/>
              <a:t>Størst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for dem </a:t>
            </a:r>
            <a:r>
              <a:rPr lang="en-US" dirty="0" err="1"/>
              <a:t>som</a:t>
            </a:r>
            <a:r>
              <a:rPr lang="en-US" dirty="0"/>
              <a:t> har </a:t>
            </a:r>
            <a:r>
              <a:rPr lang="en-US" dirty="0" err="1"/>
              <a:t>minst</a:t>
            </a:r>
            <a:endParaRPr lang="en-US" dirty="0"/>
          </a:p>
          <a:p>
            <a:r>
              <a:rPr lang="en-US" dirty="0" err="1"/>
              <a:t>Neppe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for </a:t>
            </a:r>
            <a:r>
              <a:rPr lang="en-US" dirty="0" err="1"/>
              <a:t>afterdsvansker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tidlig</a:t>
            </a:r>
            <a:r>
              <a:rPr lang="en-US" dirty="0"/>
              <a:t> start” </a:t>
            </a:r>
            <a:r>
              <a:rPr lang="en-US" dirty="0" err="1"/>
              <a:t>og</a:t>
            </a:r>
            <a:r>
              <a:rPr lang="en-US" dirty="0"/>
              <a:t> full </a:t>
            </a:r>
            <a:r>
              <a:rPr lang="en-US" dirty="0" err="1"/>
              <a:t>dag</a:t>
            </a:r>
            <a:endParaRPr lang="en-US" dirty="0"/>
          </a:p>
          <a:p>
            <a:r>
              <a:rPr lang="en-US" dirty="0" err="1"/>
              <a:t>Forebyggingsarena</a:t>
            </a:r>
            <a:endParaRPr lang="en-US" dirty="0"/>
          </a:p>
          <a:p>
            <a:pPr lvl="1"/>
            <a:r>
              <a:rPr lang="en-US" dirty="0"/>
              <a:t>Programmer for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kompetanse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mot </a:t>
            </a:r>
            <a:r>
              <a:rPr lang="en-US" dirty="0" err="1"/>
              <a:t>atferdsvansker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9DB64-E83B-4967-B5E3-9887FD6A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87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med skolen?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dirty="0"/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405FA-0F39-4EC9-9B9C-0A24FFE4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331E2-FD48-43C2-BC8A-7FA686E771D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 err="1"/>
              <a:t>Ressurbruk</a:t>
            </a:r>
            <a:r>
              <a:rPr lang="nb-NO" b="1" dirty="0"/>
              <a:t> / Tiltak</a:t>
            </a:r>
          </a:p>
          <a:p>
            <a:r>
              <a:rPr lang="nb-NO" dirty="0"/>
              <a:t>Tidlig innsats?</a:t>
            </a:r>
          </a:p>
          <a:p>
            <a:r>
              <a:rPr lang="nb-NO" dirty="0"/>
              <a:t>Flere lærere?</a:t>
            </a:r>
          </a:p>
          <a:p>
            <a:r>
              <a:rPr lang="nb-NO" dirty="0"/>
              <a:t>Mindre klasser?</a:t>
            </a:r>
          </a:p>
          <a:p>
            <a:r>
              <a:rPr lang="nb-NO" dirty="0"/>
              <a:t>Bedre lærere?</a:t>
            </a:r>
          </a:p>
          <a:p>
            <a:r>
              <a:rPr lang="nb-NO" dirty="0"/>
              <a:t>Bedre skolefasiliteter?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FA48BA-042C-4E46-A962-97A6556D68C7}"/>
              </a:ext>
            </a:extLst>
          </p:cNvPr>
          <p:cNvSpPr txBox="1">
            <a:spLocks/>
          </p:cNvSpPr>
          <p:nvPr/>
        </p:nvSpPr>
        <p:spPr>
          <a:xfrm>
            <a:off x="5955323" y="1992556"/>
            <a:ext cx="5703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/>
              <a:t>Institusjoner</a:t>
            </a:r>
          </a:p>
          <a:p>
            <a:r>
              <a:rPr lang="nb-NO" dirty="0"/>
              <a:t>Endre lærerplaner?</a:t>
            </a:r>
          </a:p>
          <a:p>
            <a:r>
              <a:rPr lang="nb-NO" dirty="0"/>
              <a:t>Organisering av undervisning?</a:t>
            </a:r>
          </a:p>
          <a:p>
            <a:r>
              <a:rPr lang="nb-NO" dirty="0"/>
              <a:t>Størrelse på skolen?</a:t>
            </a:r>
          </a:p>
          <a:p>
            <a:r>
              <a:rPr lang="nb-NO" dirty="0"/>
              <a:t>Størrelse på kommunen/fylkeskommunen?</a:t>
            </a:r>
          </a:p>
          <a:p>
            <a:r>
              <a:rPr lang="nb-NO" dirty="0"/>
              <a:t>Opptakssystem til VGS og høyere utdanning?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0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1A61-F7E4-481A-B53B-63F04EE6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Institusjoner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C42B5-8612-40BE-8DAB-2499EE02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Endre lærerplaner?</a:t>
            </a:r>
          </a:p>
          <a:p>
            <a:r>
              <a:rPr lang="nb-NO" dirty="0"/>
              <a:t>Organisering av undervisning?</a:t>
            </a:r>
          </a:p>
          <a:p>
            <a:r>
              <a:rPr lang="nb-NO" dirty="0"/>
              <a:t>Størrelse på skolen?</a:t>
            </a:r>
          </a:p>
          <a:p>
            <a:r>
              <a:rPr lang="nb-NO" dirty="0"/>
              <a:t>Størrelse på kommunen/fylkeskommunen?</a:t>
            </a:r>
          </a:p>
          <a:p>
            <a:r>
              <a:rPr lang="nb-NO" dirty="0"/>
              <a:t>Opptakssystem til VGS og høyere utdanning?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059C1-9ECB-40F2-A3CF-B78A81D8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6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vet vi om skoler? Mye mindre…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Vi vet at skole er viktig men…</a:t>
            </a:r>
          </a:p>
          <a:p>
            <a:endParaRPr lang="nb-NO" dirty="0">
              <a:solidFill>
                <a:srgbClr val="FF0000"/>
              </a:solidFill>
            </a:endParaRPr>
          </a:p>
          <a:p>
            <a:r>
              <a:rPr lang="nb-NO" dirty="0">
                <a:solidFill>
                  <a:srgbClr val="FF0000"/>
                </a:solidFill>
              </a:rPr>
              <a:t>…mangler ofte nødvendig variasjon for å si mye om effekter av ressurser/tiltak/organisering</a:t>
            </a:r>
          </a:p>
          <a:p>
            <a:pPr lvl="1"/>
            <a:r>
              <a:rPr lang="nb-NO" dirty="0"/>
              <a:t>Nesten alle går på offentlige skoler som følger samme lovgivning og læreplan</a:t>
            </a:r>
          </a:p>
          <a:p>
            <a:pPr lvl="1"/>
            <a:r>
              <a:rPr lang="nb-NO" dirty="0"/>
              <a:t>Få eksperimenter med nok deltakere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… og det er databegrensninger</a:t>
            </a:r>
          </a:p>
          <a:p>
            <a:pPr lvl="1"/>
            <a:r>
              <a:rPr lang="nb-NO" dirty="0"/>
              <a:t>Mangler kobling mellom elev og lærer</a:t>
            </a:r>
          </a:p>
          <a:p>
            <a:pPr lvl="1"/>
            <a:r>
              <a:rPr lang="nb-NO" dirty="0"/>
              <a:t>Nasjonale prøver bare tilgjengelig fra 2007</a:t>
            </a:r>
          </a:p>
          <a:p>
            <a:pPr lvl="1"/>
            <a:r>
              <a:rPr lang="nb-NO" dirty="0"/>
              <a:t>Kartleggingsprøver ikke en del av enkelt tilgjengelige utdanningsdata</a:t>
            </a:r>
          </a:p>
          <a:p>
            <a:endParaRPr lang="nb-NO" dirty="0"/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405FA-0F39-4EC9-9B9C-0A24FFE4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Effekter av skole / skoletiltak - eksempler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>
                <a:solidFill>
                  <a:srgbClr val="FF0000"/>
                </a:solidFill>
              </a:rPr>
              <a:t>Senke alder for skolestart</a:t>
            </a:r>
            <a:r>
              <a:rPr lang="nb-NO" dirty="0"/>
              <a:t>, Reform 97 </a:t>
            </a:r>
            <a:r>
              <a:rPr lang="nb-NO" sz="1500" dirty="0"/>
              <a:t>(Drange, Havnes, Sandsør 2016)</a:t>
            </a:r>
          </a:p>
          <a:p>
            <a:pPr lvl="1"/>
            <a:r>
              <a:rPr lang="nb-NO" dirty="0"/>
              <a:t>Lekbasert skole for 6-åringer («obligatorisk barnehage»)</a:t>
            </a:r>
          </a:p>
          <a:p>
            <a:pPr lvl="1"/>
            <a:r>
              <a:rPr lang="nb-NO" dirty="0"/>
              <a:t>Effekten på de som ellers ikke ville gått i barnehage</a:t>
            </a:r>
          </a:p>
          <a:p>
            <a:pPr lvl="1"/>
            <a:r>
              <a:rPr lang="nb-NO" dirty="0"/>
              <a:t>Ingen effekt på barnas ungdomsskolekarakterer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Reduksjon i klassestørrelse </a:t>
            </a:r>
            <a:r>
              <a:rPr lang="nb-NO" sz="1500" dirty="0"/>
              <a:t>(</a:t>
            </a:r>
            <a:r>
              <a:rPr lang="en-US" sz="1500" dirty="0"/>
              <a:t>Iversen &amp; Bonesrønning 2013, </a:t>
            </a:r>
            <a:r>
              <a:rPr lang="nb-NO" sz="1500" dirty="0"/>
              <a:t>Falch, Sandsør &amp; Strøm 2017, </a:t>
            </a:r>
            <a:r>
              <a:rPr lang="nl-NL" sz="1500" dirty="0"/>
              <a:t>Leuven, Oosterbeek &amp; Rønning 2008, </a:t>
            </a:r>
            <a:r>
              <a:rPr lang="nb-NO" sz="1500" dirty="0"/>
              <a:t>Leuven &amp; Løkken 2020)</a:t>
            </a:r>
          </a:p>
          <a:p>
            <a:pPr lvl="1"/>
            <a:r>
              <a:rPr lang="nb-NO" dirty="0"/>
              <a:t>Ingen effekt på skolekarakterer eller andre langtidsutfall</a:t>
            </a:r>
          </a:p>
          <a:p>
            <a:pPr lvl="1"/>
            <a:r>
              <a:rPr lang="nb-NO" dirty="0"/>
              <a:t>Kan allikevel være effekter for yngre barn fra lavtutdannede familier</a:t>
            </a:r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Flere lærere + tiltak </a:t>
            </a:r>
            <a:r>
              <a:rPr lang="nb-NO" sz="1500" dirty="0"/>
              <a:t>(Bonesrønning et al 2018, Solheim, Rege &amp; </a:t>
            </a:r>
            <a:r>
              <a:rPr lang="nb-NO" sz="1500" dirty="0" err="1"/>
              <a:t>McTigue</a:t>
            </a:r>
            <a:r>
              <a:rPr lang="nb-NO" sz="1500" dirty="0"/>
              <a:t> 2017)</a:t>
            </a:r>
          </a:p>
          <a:p>
            <a:pPr lvl="1"/>
            <a:r>
              <a:rPr lang="nb-NO" dirty="0"/>
              <a:t>1+1 prosjektet – smågruppeundervisning i matematikk</a:t>
            </a:r>
          </a:p>
          <a:p>
            <a:pPr lvl="1"/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teachers</a:t>
            </a:r>
            <a:r>
              <a:rPr lang="nb-NO" dirty="0"/>
              <a:t> – leseopplæring</a:t>
            </a:r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FFCA2-9E96-4EBF-9DDF-D8260DA1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2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EE3E-0ACE-46CC-A7E1-B91C941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Generelt om skole/utdanning: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837D-D2C3-4034-939A-899B2784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Skole/utdanning er veldig viktig og påvirker det meste senere i livet</a:t>
            </a:r>
          </a:p>
          <a:p>
            <a:r>
              <a:rPr lang="nb-NO" dirty="0"/>
              <a:t>Tidlige resultater predikterer senere resultater (sterk korrelasjon)</a:t>
            </a:r>
          </a:p>
          <a:p>
            <a:r>
              <a:rPr lang="nb-NO" dirty="0"/>
              <a:t>Alternativet – å ikke være på skolen – gir tapt læring (</a:t>
            </a:r>
            <a:r>
              <a:rPr lang="nb-NO" dirty="0" err="1"/>
              <a:t>covid</a:t>
            </a:r>
            <a:r>
              <a:rPr lang="nb-NO" dirty="0"/>
              <a:t>!)</a:t>
            </a:r>
          </a:p>
          <a:p>
            <a:r>
              <a:rPr lang="nb-NO" dirty="0"/>
              <a:t>Læreren er veldig viktig</a:t>
            </a:r>
          </a:p>
          <a:p>
            <a:r>
              <a:rPr lang="nb-NO" dirty="0"/>
              <a:t>Skoleleder / organisering kan være veldig viktig</a:t>
            </a:r>
          </a:p>
          <a:p>
            <a:endParaRPr lang="nb-NO" dirty="0"/>
          </a:p>
          <a:p>
            <a:r>
              <a:rPr lang="nb-NO" dirty="0"/>
              <a:t>Klassestørrelse/lærertetthet?	</a:t>
            </a:r>
          </a:p>
          <a:p>
            <a:r>
              <a:rPr lang="nb-NO" dirty="0" err="1"/>
              <a:t>Medelevseffekter</a:t>
            </a:r>
            <a:r>
              <a:rPr lang="nb-NO" dirty="0"/>
              <a:t>?</a:t>
            </a:r>
          </a:p>
          <a:p>
            <a:r>
              <a:rPr lang="nb-NO" dirty="0"/>
              <a:t>Spesialundervisning (plassering)?</a:t>
            </a:r>
          </a:p>
          <a:p>
            <a:r>
              <a:rPr lang="nb-NO" dirty="0"/>
              <a:t>Nivådeling?</a:t>
            </a:r>
          </a:p>
          <a:p>
            <a:r>
              <a:rPr lang="nb-NO" dirty="0" err="1"/>
              <a:t>Tracking</a:t>
            </a:r>
            <a:r>
              <a:rPr lang="nb-NO" dirty="0"/>
              <a:t>?</a:t>
            </a:r>
          </a:p>
          <a:p>
            <a:r>
              <a:rPr lang="nb-NO" dirty="0"/>
              <a:t>Inntakssystemer?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en-US" sz="1000" dirty="0"/>
          </a:p>
          <a:p>
            <a:pPr lvl="1"/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FFCA2-9E96-4EBF-9DDF-D8260DA1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104F-CCB6-4698-8B14-D7574D3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Ressurbruk</a:t>
            </a:r>
            <a:r>
              <a:rPr lang="nb-NO" dirty="0"/>
              <a:t> / Tiltak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864B2-03E8-4ABC-ADAB-A5E236834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Tidlig innsats?</a:t>
            </a:r>
          </a:p>
          <a:p>
            <a:r>
              <a:rPr lang="nb-NO" dirty="0"/>
              <a:t>Flere lærere?</a:t>
            </a:r>
          </a:p>
          <a:p>
            <a:r>
              <a:rPr lang="nb-NO" dirty="0"/>
              <a:t>Mindre klasser?</a:t>
            </a:r>
          </a:p>
          <a:p>
            <a:r>
              <a:rPr lang="nb-NO" dirty="0"/>
              <a:t>Bedre lærere?</a:t>
            </a:r>
          </a:p>
          <a:p>
            <a:r>
              <a:rPr lang="nb-NO" dirty="0"/>
              <a:t>Bedre skolefasiliteter?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CEA9-829D-4C1D-8A41-F0BA88EA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9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A9A57-F9F6-4926-9EAC-CFBD1D77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FA9A3036-E934-4C08-8182-F6E1DD4815B5}"/>
              </a:ext>
            </a:extLst>
          </p:cNvPr>
          <p:cNvSpPr txBox="1">
            <a:spLocks/>
          </p:cNvSpPr>
          <p:nvPr/>
        </p:nvSpPr>
        <p:spPr>
          <a:xfrm>
            <a:off x="2102709" y="1326408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7500" dirty="0"/>
              <a:t>43.8 </a:t>
            </a:r>
            <a:r>
              <a:rPr lang="nb-NO" sz="7500" dirty="0" err="1"/>
              <a:t>mrd</a:t>
            </a:r>
            <a:r>
              <a:rPr lang="nb-NO" sz="7500" dirty="0"/>
              <a:t> kr</a:t>
            </a:r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5933BB30-AEFB-48A7-982D-1C2DD51F47F0}"/>
              </a:ext>
            </a:extLst>
          </p:cNvPr>
          <p:cNvSpPr txBox="1">
            <a:spLocks/>
          </p:cNvSpPr>
          <p:nvPr/>
        </p:nvSpPr>
        <p:spPr>
          <a:xfrm>
            <a:off x="2102709" y="3889678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7500" dirty="0"/>
              <a:t>48.1 </a:t>
            </a:r>
            <a:r>
              <a:rPr lang="nb-NO" sz="7500" dirty="0" err="1"/>
              <a:t>mrd</a:t>
            </a:r>
            <a:r>
              <a:rPr lang="nb-NO" sz="7500" dirty="0"/>
              <a:t> kr</a:t>
            </a:r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A59CAB9B-39B7-411F-851C-9895D0D47177}"/>
              </a:ext>
            </a:extLst>
          </p:cNvPr>
          <p:cNvSpPr/>
          <p:nvPr/>
        </p:nvSpPr>
        <p:spPr bwMode="auto">
          <a:xfrm>
            <a:off x="2102709" y="2276955"/>
            <a:ext cx="7842510" cy="10567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5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rPr>
              <a:t>Forsvarsbudsjettet 2015</a:t>
            </a:r>
          </a:p>
        </p:txBody>
      </p:sp>
      <p:sp>
        <p:nvSpPr>
          <p:cNvPr id="10" name="Rektangel 2">
            <a:extLst>
              <a:ext uri="{FF2B5EF4-FFF2-40B4-BE49-F238E27FC236}">
                <a16:creationId xmlns:a16="http://schemas.microsoft.com/office/drawing/2014/main" id="{0E3DE3B7-8277-400F-BFCC-D9AC1D7B0DAD}"/>
              </a:ext>
            </a:extLst>
          </p:cNvPr>
          <p:cNvSpPr/>
          <p:nvPr/>
        </p:nvSpPr>
        <p:spPr bwMode="auto">
          <a:xfrm>
            <a:off x="1857143" y="4963646"/>
            <a:ext cx="8571671" cy="10567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sz="5500" dirty="0">
                <a:latin typeface="Arial" charset="0"/>
                <a:ea typeface="ヒラギノ角ゴ Pro W3" charset="-128"/>
                <a:cs typeface="ヒラギノ角ゴ Pro W3" charset="-128"/>
              </a:rPr>
              <a:t>B</a:t>
            </a:r>
            <a:r>
              <a:rPr kumimoji="0" lang="nb-NO" sz="5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rPr>
              <a:t>arnehagebudsjettet 2015</a:t>
            </a:r>
          </a:p>
        </p:txBody>
      </p:sp>
    </p:spTree>
    <p:extLst>
      <p:ext uri="{BB962C8B-B14F-4D97-AF65-F5344CB8AC3E}">
        <p14:creationId xmlns:p14="http://schemas.microsoft.com/office/powerpoint/2010/main" val="1398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8C679-8737-4990-ABFA-8144C43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SPED4300</a:t>
            </a:r>
            <a:endParaRPr lang="en-US" dirty="0"/>
          </a:p>
        </p:txBody>
      </p:sp>
      <p:pic>
        <p:nvPicPr>
          <p:cNvPr id="9" name="Bilde 3">
            <a:extLst>
              <a:ext uri="{FF2B5EF4-FFF2-40B4-BE49-F238E27FC236}">
                <a16:creationId xmlns:a16="http://schemas.microsoft.com/office/drawing/2014/main" id="{EF3AB764-4830-4E08-92CC-7B2D6F0AE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" t="2538" r="61" b="3168"/>
          <a:stretch/>
        </p:blipFill>
        <p:spPr>
          <a:xfrm>
            <a:off x="1490444" y="651836"/>
            <a:ext cx="8979017" cy="57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0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34429</TotalTime>
  <Words>2369</Words>
  <Application>Microsoft Office PowerPoint</Application>
  <PresentationFormat>Widescreen</PresentationFormat>
  <Paragraphs>429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Roboto</vt:lpstr>
      <vt:lpstr>Office Theme</vt:lpstr>
      <vt:lpstr>Sosial ulikhet – Betydning av barnehage og skole</vt:lpstr>
      <vt:lpstr>I dag </vt:lpstr>
      <vt:lpstr>Hva påvirker barnas fremtidige utfall?</vt:lpstr>
      <vt:lpstr>Hva kan vi påvirke gjennom policy?</vt:lpstr>
      <vt:lpstr>Ressurbruk / Tiltak</vt:lpstr>
      <vt:lpstr>Institusjoner</vt:lpstr>
      <vt:lpstr>Ressurbruk / Tiltak</vt:lpstr>
      <vt:lpstr>PowerPoint Presentation</vt:lpstr>
      <vt:lpstr>PowerPoint Presentation</vt:lpstr>
      <vt:lpstr>Barnehagens fremvekst</vt:lpstr>
      <vt:lpstr>Barnehagen, div. lover og forskrifter, 1947-54 </vt:lpstr>
      <vt:lpstr>Barnehageloven 1975</vt:lpstr>
      <vt:lpstr>Barnehagelovene 1995/2005, Barnehageforliket 2003 </vt:lpstr>
      <vt:lpstr>Ny barnehagelov 2018</vt:lpstr>
      <vt:lpstr>Barnehagen i dag</vt:lpstr>
      <vt:lpstr>Barnehagen i velferdspolitisk kontekst</vt:lpstr>
      <vt:lpstr>Intensjonen med barnehage</vt:lpstr>
      <vt:lpstr>Innholdet i barnehagen (Kvalitet)</vt:lpstr>
      <vt:lpstr>Effekter av barnehage</vt:lpstr>
      <vt:lpstr>Effekter av barnehage</vt:lpstr>
      <vt:lpstr>Negative konsekvenser?</vt:lpstr>
      <vt:lpstr>Negative konsekvenser?</vt:lpstr>
      <vt:lpstr>Hvorfor kan det være skadelig? </vt:lpstr>
      <vt:lpstr>PowerPoint Presentation</vt:lpstr>
      <vt:lpstr>Det perfekte eksperiment </vt:lpstr>
      <vt:lpstr>Det perfekte eksperiment </vt:lpstr>
      <vt:lpstr>Det perfekte eksperiment </vt:lpstr>
      <vt:lpstr>Effekter av barnehage</vt:lpstr>
      <vt:lpstr>Effekter av å gå i barnehage</vt:lpstr>
      <vt:lpstr>Effekter av å gå i barnehage</vt:lpstr>
      <vt:lpstr>Barnehagedeltakelse og familieinntekt</vt:lpstr>
      <vt:lpstr>Barnehagedeltakelse og familieinntekt</vt:lpstr>
      <vt:lpstr>Barnehagedeltakelse og familieinntekt</vt:lpstr>
      <vt:lpstr>Barnehagedeltakelse og familieinntekt</vt:lpstr>
      <vt:lpstr>Tilknytning og tidlig start </vt:lpstr>
      <vt:lpstr>Tilknytning og tidlig start </vt:lpstr>
      <vt:lpstr>Tidlig/mye barnehage og aggresjon/utagering</vt:lpstr>
      <vt:lpstr>Tidlig/mye barnehage og aggresjon/utagering</vt:lpstr>
      <vt:lpstr>Tid i barnehage og aggresjon</vt:lpstr>
      <vt:lpstr>Resultat – sammenligning ulike barn</vt:lpstr>
      <vt:lpstr>PowerPoint Presentation</vt:lpstr>
      <vt:lpstr>PowerPoint Presentation</vt:lpstr>
      <vt:lpstr>PowerPoint Presentation</vt:lpstr>
      <vt:lpstr>Hva bestemmer alder ved barnehagestart i Norge?</vt:lpstr>
      <vt:lpstr>Hva bestemmer aggresjon hos barn?</vt:lpstr>
      <vt:lpstr>Alder ved start og fødselsmåned</vt:lpstr>
      <vt:lpstr>Alder ved start og aggresjon</vt:lpstr>
      <vt:lpstr>PowerPoint Presentation</vt:lpstr>
      <vt:lpstr>Hva vet vi om innholdet?</vt:lpstr>
      <vt:lpstr>Barnehagen som forebyggingsarena -  tidlig innsats mot atferdsvansker</vt:lpstr>
      <vt:lpstr>3 nivåer</vt:lpstr>
      <vt:lpstr>PowerPoint Presentation</vt:lpstr>
      <vt:lpstr>PowerPoint Presentation</vt:lpstr>
      <vt:lpstr>Effekter av innholdet i barnehager</vt:lpstr>
      <vt:lpstr>Prosesskvalitet i Norge</vt:lpstr>
      <vt:lpstr>Førskolegrupper</vt:lpstr>
      <vt:lpstr>Hva mer vet vi om barnehager?</vt:lpstr>
      <vt:lpstr>Barnehage oppsummert:</vt:lpstr>
      <vt:lpstr>Hva med skolen?</vt:lpstr>
      <vt:lpstr>Hva vet vi om skoler? Mye mindre…</vt:lpstr>
      <vt:lpstr>Effekter av skole / skoletiltak - eksempler</vt:lpstr>
      <vt:lpstr>Generelt om skole/utdanning: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Marie Jorde Sandsør / NIFU</dc:creator>
  <cp:lastModifiedBy>Astrid Marie Jorde Sandsør / NIFU</cp:lastModifiedBy>
  <cp:revision>169</cp:revision>
  <dcterms:created xsi:type="dcterms:W3CDTF">2020-11-12T10:55:55Z</dcterms:created>
  <dcterms:modified xsi:type="dcterms:W3CDTF">2021-09-15T07:51:51Z</dcterms:modified>
</cp:coreProperties>
</file>